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20"/>
  </p:notesMasterIdLst>
  <p:handoutMasterIdLst>
    <p:handoutMasterId r:id="rId21"/>
  </p:handoutMasterIdLst>
  <p:sldIdLst>
    <p:sldId id="256" r:id="rId2"/>
    <p:sldId id="380" r:id="rId3"/>
    <p:sldId id="334" r:id="rId4"/>
    <p:sldId id="470" r:id="rId5"/>
    <p:sldId id="466" r:id="rId6"/>
    <p:sldId id="392" r:id="rId7"/>
    <p:sldId id="257" r:id="rId8"/>
    <p:sldId id="467" r:id="rId9"/>
    <p:sldId id="468" r:id="rId10"/>
    <p:sldId id="469" r:id="rId11"/>
    <p:sldId id="465" r:id="rId12"/>
    <p:sldId id="471" r:id="rId13"/>
    <p:sldId id="472" r:id="rId14"/>
    <p:sldId id="473" r:id="rId15"/>
    <p:sldId id="475" r:id="rId16"/>
    <p:sldId id="474" r:id="rId17"/>
    <p:sldId id="476" r:id="rId18"/>
    <p:sldId id="394" r:id="rId19"/>
  </p:sldIdLst>
  <p:sldSz cx="9144000" cy="6858000" type="screen4x3"/>
  <p:notesSz cx="7010400" cy="9296400"/>
  <p:defaultTextStyle>
    <a:defPPr>
      <a:defRPr lang="en-US"/>
    </a:defPPr>
    <a:lvl1pPr algn="l" rtl="0" eaLnBrk="0" fontAlgn="base" hangingPunct="0">
      <a:spcBef>
        <a:spcPct val="0"/>
      </a:spcBef>
      <a:spcAft>
        <a:spcPct val="0"/>
      </a:spcAft>
      <a:defRPr sz="4400" b="1" kern="1200">
        <a:solidFill>
          <a:srgbClr val="006600"/>
        </a:solidFill>
        <a:latin typeface="Tahoma" charset="0"/>
        <a:ea typeface="+mn-ea"/>
        <a:cs typeface="+mn-cs"/>
      </a:defRPr>
    </a:lvl1pPr>
    <a:lvl2pPr marL="457200" algn="l" rtl="0" eaLnBrk="0" fontAlgn="base" hangingPunct="0">
      <a:spcBef>
        <a:spcPct val="0"/>
      </a:spcBef>
      <a:spcAft>
        <a:spcPct val="0"/>
      </a:spcAft>
      <a:defRPr sz="4400" b="1" kern="1200">
        <a:solidFill>
          <a:srgbClr val="006600"/>
        </a:solidFill>
        <a:latin typeface="Tahoma" charset="0"/>
        <a:ea typeface="+mn-ea"/>
        <a:cs typeface="+mn-cs"/>
      </a:defRPr>
    </a:lvl2pPr>
    <a:lvl3pPr marL="914400" algn="l" rtl="0" eaLnBrk="0" fontAlgn="base" hangingPunct="0">
      <a:spcBef>
        <a:spcPct val="0"/>
      </a:spcBef>
      <a:spcAft>
        <a:spcPct val="0"/>
      </a:spcAft>
      <a:defRPr sz="4400" b="1" kern="1200">
        <a:solidFill>
          <a:srgbClr val="006600"/>
        </a:solidFill>
        <a:latin typeface="Tahoma" charset="0"/>
        <a:ea typeface="+mn-ea"/>
        <a:cs typeface="+mn-cs"/>
      </a:defRPr>
    </a:lvl3pPr>
    <a:lvl4pPr marL="1371600" algn="l" rtl="0" eaLnBrk="0" fontAlgn="base" hangingPunct="0">
      <a:spcBef>
        <a:spcPct val="0"/>
      </a:spcBef>
      <a:spcAft>
        <a:spcPct val="0"/>
      </a:spcAft>
      <a:defRPr sz="4400" b="1" kern="1200">
        <a:solidFill>
          <a:srgbClr val="006600"/>
        </a:solidFill>
        <a:latin typeface="Tahoma" charset="0"/>
        <a:ea typeface="+mn-ea"/>
        <a:cs typeface="+mn-cs"/>
      </a:defRPr>
    </a:lvl4pPr>
    <a:lvl5pPr marL="1828800" algn="l" rtl="0" eaLnBrk="0" fontAlgn="base" hangingPunct="0">
      <a:spcBef>
        <a:spcPct val="0"/>
      </a:spcBef>
      <a:spcAft>
        <a:spcPct val="0"/>
      </a:spcAft>
      <a:defRPr sz="4400" b="1" kern="1200">
        <a:solidFill>
          <a:srgbClr val="006600"/>
        </a:solidFill>
        <a:latin typeface="Tahoma" charset="0"/>
        <a:ea typeface="+mn-ea"/>
        <a:cs typeface="+mn-cs"/>
      </a:defRPr>
    </a:lvl5pPr>
    <a:lvl6pPr marL="2286000" algn="l" defTabSz="914400" rtl="0" eaLnBrk="1" latinLnBrk="0" hangingPunct="1">
      <a:defRPr sz="4400" b="1" kern="1200">
        <a:solidFill>
          <a:srgbClr val="006600"/>
        </a:solidFill>
        <a:latin typeface="Tahoma" charset="0"/>
        <a:ea typeface="+mn-ea"/>
        <a:cs typeface="+mn-cs"/>
      </a:defRPr>
    </a:lvl6pPr>
    <a:lvl7pPr marL="2743200" algn="l" defTabSz="914400" rtl="0" eaLnBrk="1" latinLnBrk="0" hangingPunct="1">
      <a:defRPr sz="4400" b="1" kern="1200">
        <a:solidFill>
          <a:srgbClr val="006600"/>
        </a:solidFill>
        <a:latin typeface="Tahoma" charset="0"/>
        <a:ea typeface="+mn-ea"/>
        <a:cs typeface="+mn-cs"/>
      </a:defRPr>
    </a:lvl7pPr>
    <a:lvl8pPr marL="3200400" algn="l" defTabSz="914400" rtl="0" eaLnBrk="1" latinLnBrk="0" hangingPunct="1">
      <a:defRPr sz="4400" b="1" kern="1200">
        <a:solidFill>
          <a:srgbClr val="006600"/>
        </a:solidFill>
        <a:latin typeface="Tahoma" charset="0"/>
        <a:ea typeface="+mn-ea"/>
        <a:cs typeface="+mn-cs"/>
      </a:defRPr>
    </a:lvl8pPr>
    <a:lvl9pPr marL="3657600" algn="l" defTabSz="914400" rtl="0" eaLnBrk="1" latinLnBrk="0" hangingPunct="1">
      <a:defRPr sz="4400" b="1" kern="1200">
        <a:solidFill>
          <a:srgbClr val="006600"/>
        </a:solidFill>
        <a:latin typeface="Tahom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00"/>
    <a:srgbClr val="006600"/>
    <a:srgbClr val="CCFFFF"/>
    <a:srgbClr val="D9D9D9"/>
    <a:srgbClr val="0000CC"/>
    <a:srgbClr val="CCECFF"/>
    <a:srgbClr val="0033CC"/>
    <a:srgbClr val="FFF0E1"/>
    <a:srgbClr val="094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2" autoAdjust="0"/>
    <p:restoredTop sz="84796" autoAdjust="0"/>
  </p:normalViewPr>
  <p:slideViewPr>
    <p:cSldViewPr>
      <p:cViewPr varScale="1">
        <p:scale>
          <a:sx n="108" d="100"/>
          <a:sy n="108" d="100"/>
        </p:scale>
        <p:origin x="1602" y="9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6360"/>
    </p:cViewPr>
  </p:sorterViewPr>
  <p:notesViewPr>
    <p:cSldViewPr>
      <p:cViewPr>
        <p:scale>
          <a:sx n="66" d="100"/>
          <a:sy n="66" d="100"/>
        </p:scale>
        <p:origin x="-4182" y="-984"/>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UTRGV\myshares\SAIR\SJ\NSSE\NSSE%20Data%20for%20table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TRGV\myshares\SAIR\SJ\NSSE\NSSE%20Data%20for%20table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TRGV\myshares\SAIR\SJ\NSSE\NSSE%20Data%20for%20table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Cambria" panose="02040503050406030204" pitchFamily="18" charset="0"/>
                <a:ea typeface="+mn-ea"/>
                <a:cs typeface="+mn-cs"/>
              </a:defRPr>
            </a:pPr>
            <a:r>
              <a:rPr lang="en-US" sz="1800" b="1">
                <a:solidFill>
                  <a:schemeClr val="tx1"/>
                </a:solidFill>
                <a:latin typeface="Cambria" panose="02040503050406030204" pitchFamily="18" charset="0"/>
              </a:rPr>
              <a:t>Response</a:t>
            </a:r>
            <a:r>
              <a:rPr lang="en-US" sz="1800" b="1" baseline="0">
                <a:solidFill>
                  <a:schemeClr val="tx1"/>
                </a:solidFill>
                <a:latin typeface="Cambria" panose="02040503050406030204" pitchFamily="18" charset="0"/>
              </a:rPr>
              <a:t> Rate</a:t>
            </a:r>
            <a:endParaRPr lang="en-US" sz="1800" b="1">
              <a:solidFill>
                <a:schemeClr val="tx1"/>
              </a:solidFill>
              <a:latin typeface="Cambria" panose="02040503050406030204" pitchFamily="18" charset="0"/>
            </a:endParaRPr>
          </a:p>
        </c:rich>
      </c:tx>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Cambria" panose="02040503050406030204" pitchFamily="18" charset="0"/>
              <a:ea typeface="+mn-ea"/>
              <a:cs typeface="+mn-cs"/>
            </a:defRPr>
          </a:pPr>
          <a:endParaRPr lang="en-US"/>
        </a:p>
      </c:txPr>
    </c:title>
    <c:autoTitleDeleted val="0"/>
    <c:plotArea>
      <c:layout/>
      <c:barChart>
        <c:barDir val="col"/>
        <c:grouping val="clustered"/>
        <c:varyColors val="0"/>
        <c:ser>
          <c:idx val="0"/>
          <c:order val="0"/>
          <c:tx>
            <c:strRef>
              <c:f>Sheet1!$C$14</c:f>
              <c:strCache>
                <c:ptCount val="1"/>
                <c:pt idx="0">
                  <c:v>% respondents</c:v>
                </c:pt>
              </c:strCache>
            </c:strRef>
          </c:tx>
          <c:spPr>
            <a:solidFill>
              <a:schemeClr val="accent1"/>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1E61-422B-9355-200A125B2B64}"/>
              </c:ext>
            </c:extLst>
          </c:dPt>
          <c:dPt>
            <c:idx val="1"/>
            <c:invertIfNegative val="0"/>
            <c:bubble3D val="0"/>
            <c:spPr>
              <a:solidFill>
                <a:srgbClr val="FF6600"/>
              </a:solidFill>
              <a:ln>
                <a:noFill/>
              </a:ln>
              <a:effectLst/>
            </c:spPr>
            <c:extLst>
              <c:ext xmlns:c16="http://schemas.microsoft.com/office/drawing/2014/chart" uri="{C3380CC4-5D6E-409C-BE32-E72D297353CC}">
                <c16:uniqueId val="{00000003-1E61-422B-9355-200A125B2B64}"/>
              </c:ext>
            </c:extLst>
          </c:dPt>
          <c:dPt>
            <c:idx val="2"/>
            <c:invertIfNegative val="0"/>
            <c:bubble3D val="0"/>
            <c:spPr>
              <a:solidFill>
                <a:srgbClr val="CCFFFF"/>
              </a:solidFill>
              <a:ln>
                <a:noFill/>
              </a:ln>
              <a:effectLst/>
            </c:spPr>
            <c:extLst>
              <c:ext xmlns:c16="http://schemas.microsoft.com/office/drawing/2014/chart" uri="{C3380CC4-5D6E-409C-BE32-E72D297353CC}">
                <c16:uniqueId val="{00000005-1E61-422B-9355-200A125B2B64}"/>
              </c:ext>
            </c:extLst>
          </c:dPt>
          <c:dPt>
            <c:idx val="3"/>
            <c:invertIfNegative val="0"/>
            <c:bubble3D val="0"/>
            <c:spPr>
              <a:solidFill>
                <a:srgbClr val="CCFFFF"/>
              </a:solidFill>
              <a:ln>
                <a:noFill/>
              </a:ln>
              <a:effectLst/>
            </c:spPr>
            <c:extLst>
              <c:ext xmlns:c16="http://schemas.microsoft.com/office/drawing/2014/chart" uri="{C3380CC4-5D6E-409C-BE32-E72D297353CC}">
                <c16:uniqueId val="{00000006-1E61-422B-9355-200A125B2B64}"/>
              </c:ext>
            </c:extLst>
          </c:dPt>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Sheet1!$D$5:$G$5</c:f>
              <c:strCache>
                <c:ptCount val="4"/>
                <c:pt idx="0">
                  <c:v>UTRGV</c:v>
                </c:pt>
                <c:pt idx="1">
                  <c:v>UT System</c:v>
                </c:pt>
                <c:pt idx="2">
                  <c:v>Carnegie Class</c:v>
                </c:pt>
                <c:pt idx="3">
                  <c:v>NSSE</c:v>
                </c:pt>
              </c:strCache>
            </c:strRef>
          </c:cat>
          <c:val>
            <c:numRef>
              <c:f>Sheet1!$D$14:$G$14</c:f>
              <c:numCache>
                <c:formatCode>0.0%</c:formatCode>
                <c:ptCount val="4"/>
                <c:pt idx="0">
                  <c:v>0.20484774238711936</c:v>
                </c:pt>
                <c:pt idx="1">
                  <c:v>0.17590301830776844</c:v>
                </c:pt>
                <c:pt idx="2">
                  <c:v>0.19125303061627233</c:v>
                </c:pt>
                <c:pt idx="3">
                  <c:v>0.22845496494725709</c:v>
                </c:pt>
              </c:numCache>
            </c:numRef>
          </c:val>
          <c:extLst>
            <c:ext xmlns:c16="http://schemas.microsoft.com/office/drawing/2014/chart" uri="{C3380CC4-5D6E-409C-BE32-E72D297353CC}">
              <c16:uniqueId val="{00000004-1E61-422B-9355-200A125B2B64}"/>
            </c:ext>
          </c:extLst>
        </c:ser>
        <c:dLbls>
          <c:showLegendKey val="0"/>
          <c:showVal val="0"/>
          <c:showCatName val="0"/>
          <c:showSerName val="0"/>
          <c:showPercent val="0"/>
          <c:showBubbleSize val="0"/>
        </c:dLbls>
        <c:gapWidth val="219"/>
        <c:overlap val="-27"/>
        <c:axId val="407773136"/>
        <c:axId val="407772808"/>
      </c:barChart>
      <c:catAx>
        <c:axId val="407773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Cambria" panose="02040503050406030204" pitchFamily="18" charset="0"/>
                <a:ea typeface="+mn-ea"/>
                <a:cs typeface="+mn-cs"/>
              </a:defRPr>
            </a:pPr>
            <a:endParaRPr lang="en-US"/>
          </a:p>
        </c:txPr>
        <c:crossAx val="407772808"/>
        <c:crosses val="autoZero"/>
        <c:auto val="1"/>
        <c:lblAlgn val="ctr"/>
        <c:lblOffset val="100"/>
        <c:noMultiLvlLbl val="0"/>
      </c:catAx>
      <c:valAx>
        <c:axId val="407772808"/>
        <c:scaling>
          <c:orientation val="minMax"/>
        </c:scaling>
        <c:delete val="0"/>
        <c:axPos val="l"/>
        <c:majorGridlines>
          <c:spPr>
            <a:ln w="3175" cap="flat" cmpd="sng" algn="ctr">
              <a:solidFill>
                <a:schemeClr val="tx1">
                  <a:lumMod val="15000"/>
                  <a:lumOff val="85000"/>
                </a:schemeClr>
              </a:solidFill>
              <a:prstDash val="sysDot"/>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Cambria" panose="02040503050406030204" pitchFamily="18" charset="0"/>
                <a:ea typeface="+mn-ea"/>
                <a:cs typeface="+mn-cs"/>
              </a:defRPr>
            </a:pPr>
            <a:endParaRPr lang="en-US"/>
          </a:p>
        </c:txPr>
        <c:crossAx val="407773136"/>
        <c:crosses val="autoZero"/>
        <c:crossBetween val="between"/>
      </c:valAx>
      <c:spPr>
        <a:noFill/>
        <a:ln>
          <a:noFill/>
        </a:ln>
        <a:effectLst/>
      </c:spPr>
    </c:plotArea>
    <c:plotVisOnly val="1"/>
    <c:dispBlanksAs val="gap"/>
    <c:showDLblsOverMax val="0"/>
  </c:chart>
  <c:spPr>
    <a:solidFill>
      <a:schemeClr val="bg1"/>
    </a:solidFill>
    <a:ln>
      <a:solidFill>
        <a:schemeClr val="tx1"/>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Sheet1!$M$39</c:f>
              <c:strCache>
                <c:ptCount val="1"/>
                <c:pt idx="0">
                  <c:v>First -Year</c:v>
                </c:pt>
              </c:strCache>
            </c:strRef>
          </c:tx>
          <c:spPr>
            <a:solidFill>
              <a:srgbClr val="0000F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Cambria" panose="02040503050406030204" pitchFamily="18"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Sheet1!$L$40:$L$43</c:f>
              <c:strCache>
                <c:ptCount val="4"/>
                <c:pt idx="0">
                  <c:v>UTRGV</c:v>
                </c:pt>
                <c:pt idx="1">
                  <c:v>UT System</c:v>
                </c:pt>
                <c:pt idx="2">
                  <c:v>Carnegie Class</c:v>
                </c:pt>
                <c:pt idx="3">
                  <c:v>NSSE</c:v>
                </c:pt>
              </c:strCache>
            </c:strRef>
          </c:cat>
          <c:val>
            <c:numRef>
              <c:f>Sheet1!$M$40:$M$43</c:f>
              <c:numCache>
                <c:formatCode>0%</c:formatCode>
                <c:ptCount val="4"/>
                <c:pt idx="0">
                  <c:v>0.81481481481481477</c:v>
                </c:pt>
                <c:pt idx="1">
                  <c:v>0.83733333333333337</c:v>
                </c:pt>
                <c:pt idx="2">
                  <c:v>0.86746987951807231</c:v>
                </c:pt>
                <c:pt idx="3">
                  <c:v>0.8670575660406169</c:v>
                </c:pt>
              </c:numCache>
            </c:numRef>
          </c:val>
          <c:extLst>
            <c:ext xmlns:c16="http://schemas.microsoft.com/office/drawing/2014/chart" uri="{C3380CC4-5D6E-409C-BE32-E72D297353CC}">
              <c16:uniqueId val="{00000000-0A18-40EA-AFE5-1A37B2638766}"/>
            </c:ext>
          </c:extLst>
        </c:ser>
        <c:ser>
          <c:idx val="1"/>
          <c:order val="1"/>
          <c:tx>
            <c:strRef>
              <c:f>Sheet1!$N$39</c:f>
              <c:strCache>
                <c:ptCount val="1"/>
                <c:pt idx="0">
                  <c:v>Seniors</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Cambria" panose="02040503050406030204" pitchFamily="18"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Sheet1!$L$40:$L$43</c:f>
              <c:strCache>
                <c:ptCount val="4"/>
                <c:pt idx="0">
                  <c:v>UTRGV</c:v>
                </c:pt>
                <c:pt idx="1">
                  <c:v>UT System</c:v>
                </c:pt>
                <c:pt idx="2">
                  <c:v>Carnegie Class</c:v>
                </c:pt>
                <c:pt idx="3">
                  <c:v>NSSE</c:v>
                </c:pt>
              </c:strCache>
            </c:strRef>
          </c:cat>
          <c:val>
            <c:numRef>
              <c:f>Sheet1!$N$40:$N$43</c:f>
              <c:numCache>
                <c:formatCode>0%</c:formatCode>
                <c:ptCount val="4"/>
                <c:pt idx="0">
                  <c:v>0.78512396694214881</c:v>
                </c:pt>
                <c:pt idx="1">
                  <c:v>0.84772036474164136</c:v>
                </c:pt>
                <c:pt idx="2">
                  <c:v>0.88903976721629485</c:v>
                </c:pt>
                <c:pt idx="3">
                  <c:v>0.86812626602123077</c:v>
                </c:pt>
              </c:numCache>
            </c:numRef>
          </c:val>
          <c:extLst>
            <c:ext xmlns:c16="http://schemas.microsoft.com/office/drawing/2014/chart" uri="{C3380CC4-5D6E-409C-BE32-E72D297353CC}">
              <c16:uniqueId val="{00000001-0A18-40EA-AFE5-1A37B2638766}"/>
            </c:ext>
          </c:extLst>
        </c:ser>
        <c:dLbls>
          <c:showLegendKey val="0"/>
          <c:showVal val="0"/>
          <c:showCatName val="0"/>
          <c:showSerName val="0"/>
          <c:showPercent val="0"/>
          <c:showBubbleSize val="0"/>
        </c:dLbls>
        <c:gapWidth val="219"/>
        <c:overlap val="-27"/>
        <c:axId val="601171992"/>
        <c:axId val="611918376"/>
      </c:barChart>
      <c:catAx>
        <c:axId val="601171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Cambria" panose="02040503050406030204" pitchFamily="18" charset="0"/>
                <a:ea typeface="+mn-ea"/>
                <a:cs typeface="+mn-cs"/>
              </a:defRPr>
            </a:pPr>
            <a:endParaRPr lang="en-US"/>
          </a:p>
        </c:txPr>
        <c:crossAx val="611918376"/>
        <c:crosses val="autoZero"/>
        <c:auto val="1"/>
        <c:lblAlgn val="ctr"/>
        <c:lblOffset val="100"/>
        <c:noMultiLvlLbl val="0"/>
      </c:catAx>
      <c:valAx>
        <c:axId val="611918376"/>
        <c:scaling>
          <c:orientation val="minMax"/>
        </c:scaling>
        <c:delete val="0"/>
        <c:axPos val="l"/>
        <c:majorGridlines>
          <c:spPr>
            <a:ln w="3175" cap="flat" cmpd="sng" algn="ctr">
              <a:solidFill>
                <a:schemeClr val="tx1">
                  <a:lumMod val="15000"/>
                  <a:lumOff val="85000"/>
                </a:schemeClr>
              </a:solidFill>
              <a:prstDash val="sysDot"/>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solidFill>
                <a:latin typeface="Cambria" panose="02040503050406030204" pitchFamily="18" charset="0"/>
                <a:ea typeface="+mn-ea"/>
                <a:cs typeface="+mn-cs"/>
              </a:defRPr>
            </a:pPr>
            <a:endParaRPr lang="en-US"/>
          </a:p>
        </c:txPr>
        <c:crossAx val="60117199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Cambria" panose="02040503050406030204" pitchFamily="18" charset="0"/>
              <a:ea typeface="+mn-ea"/>
              <a:cs typeface="+mn-cs"/>
            </a:defRPr>
          </a:pPr>
          <a:endParaRPr lang="en-US"/>
        </a:p>
      </c:txPr>
    </c:legend>
    <c:plotVisOnly val="1"/>
    <c:dispBlanksAs val="gap"/>
    <c:showDLblsOverMax val="0"/>
  </c:chart>
  <c:spPr>
    <a:solidFill>
      <a:schemeClr val="bg1"/>
    </a:solidFill>
    <a:ln>
      <a:solidFill>
        <a:schemeClr val="tx1"/>
      </a:solidFill>
    </a:ln>
    <a:effectLst/>
  </c:spPr>
  <c:txPr>
    <a:bodyPr/>
    <a:lstStyle/>
    <a:p>
      <a:pPr>
        <a:defRPr b="1">
          <a:solidFill>
            <a:schemeClr val="tx1"/>
          </a:solidFill>
          <a:latin typeface="Cambria" panose="02040503050406030204" pitchFamily="18"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Sheet1!$M$53</c:f>
              <c:strCache>
                <c:ptCount val="1"/>
                <c:pt idx="0">
                  <c:v>First -Year</c:v>
                </c:pt>
              </c:strCache>
            </c:strRef>
          </c:tx>
          <c:spPr>
            <a:solidFill>
              <a:srgbClr val="FF6600"/>
            </a:solidFill>
            <a:ln>
              <a:noFill/>
            </a:ln>
            <a:effectLst/>
          </c:spPr>
          <c:invertIfNegative val="0"/>
          <c:dLbls>
            <c:dLbl>
              <c:idx val="0"/>
              <c:layout>
                <c:manualLayout>
                  <c:x val="-7.7706527531871405E-3"/>
                  <c:y val="3.703703703703703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0B1D-44D6-B1E3-4994D06028EC}"/>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Cambria" panose="02040503050406030204" pitchFamily="18"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Sheet1!$L$54:$L$57</c:f>
              <c:strCache>
                <c:ptCount val="4"/>
                <c:pt idx="0">
                  <c:v>UTRGV</c:v>
                </c:pt>
                <c:pt idx="1">
                  <c:v>UT System</c:v>
                </c:pt>
                <c:pt idx="2">
                  <c:v>Carnegie Class</c:v>
                </c:pt>
                <c:pt idx="3">
                  <c:v>NSSE</c:v>
                </c:pt>
              </c:strCache>
            </c:strRef>
          </c:cat>
          <c:val>
            <c:numRef>
              <c:f>Sheet1!$M$54:$M$57</c:f>
              <c:numCache>
                <c:formatCode>0%</c:formatCode>
                <c:ptCount val="4"/>
                <c:pt idx="0">
                  <c:v>0.78919491525423724</c:v>
                </c:pt>
                <c:pt idx="1">
                  <c:v>0.80212765957446808</c:v>
                </c:pt>
                <c:pt idx="2">
                  <c:v>0.86522815705695089</c:v>
                </c:pt>
                <c:pt idx="3">
                  <c:v>0.84154145543944414</c:v>
                </c:pt>
              </c:numCache>
            </c:numRef>
          </c:val>
          <c:extLst>
            <c:ext xmlns:c16="http://schemas.microsoft.com/office/drawing/2014/chart" uri="{C3380CC4-5D6E-409C-BE32-E72D297353CC}">
              <c16:uniqueId val="{00000000-0B1D-44D6-B1E3-4994D06028EC}"/>
            </c:ext>
          </c:extLst>
        </c:ser>
        <c:ser>
          <c:idx val="1"/>
          <c:order val="1"/>
          <c:tx>
            <c:strRef>
              <c:f>Sheet1!$N$53</c:f>
              <c:strCache>
                <c:ptCount val="1"/>
                <c:pt idx="0">
                  <c:v>Seniors</c:v>
                </c:pt>
              </c:strCache>
            </c:strRef>
          </c:tx>
          <c:spPr>
            <a:solidFill>
              <a:srgbClr val="FFC000"/>
            </a:solidFill>
            <a:ln>
              <a:noFill/>
            </a:ln>
            <a:effectLst/>
          </c:spPr>
          <c:invertIfNegative val="0"/>
          <c:dLbls>
            <c:dLbl>
              <c:idx val="0"/>
              <c:layout>
                <c:manualLayout>
                  <c:x val="2.5902175843957134E-3"/>
                  <c:y val="-6.7900450176106624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0B1D-44D6-B1E3-4994D06028EC}"/>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Cambria" panose="02040503050406030204" pitchFamily="18"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Sheet1!$L$54:$L$57</c:f>
              <c:strCache>
                <c:ptCount val="4"/>
                <c:pt idx="0">
                  <c:v>UTRGV</c:v>
                </c:pt>
                <c:pt idx="1">
                  <c:v>UT System</c:v>
                </c:pt>
                <c:pt idx="2">
                  <c:v>Carnegie Class</c:v>
                </c:pt>
                <c:pt idx="3">
                  <c:v>NSSE</c:v>
                </c:pt>
              </c:strCache>
            </c:strRef>
          </c:cat>
          <c:val>
            <c:numRef>
              <c:f>Sheet1!$N$54:$N$57</c:f>
              <c:numCache>
                <c:formatCode>0%</c:formatCode>
                <c:ptCount val="4"/>
                <c:pt idx="0">
                  <c:v>0.7328605200945626</c:v>
                </c:pt>
                <c:pt idx="1">
                  <c:v>0.82116788321167888</c:v>
                </c:pt>
                <c:pt idx="2">
                  <c:v>0.86498545101842872</c:v>
                </c:pt>
                <c:pt idx="3">
                  <c:v>0.82607578850599572</c:v>
                </c:pt>
              </c:numCache>
            </c:numRef>
          </c:val>
          <c:extLst>
            <c:ext xmlns:c16="http://schemas.microsoft.com/office/drawing/2014/chart" uri="{C3380CC4-5D6E-409C-BE32-E72D297353CC}">
              <c16:uniqueId val="{00000001-0B1D-44D6-B1E3-4994D06028EC}"/>
            </c:ext>
          </c:extLst>
        </c:ser>
        <c:dLbls>
          <c:showLegendKey val="0"/>
          <c:showVal val="0"/>
          <c:showCatName val="0"/>
          <c:showSerName val="0"/>
          <c:showPercent val="0"/>
          <c:showBubbleSize val="0"/>
        </c:dLbls>
        <c:gapWidth val="219"/>
        <c:overlap val="-27"/>
        <c:axId val="604530752"/>
        <c:axId val="604523864"/>
      </c:barChart>
      <c:catAx>
        <c:axId val="604530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Cambria" panose="02040503050406030204" pitchFamily="18" charset="0"/>
                <a:ea typeface="+mn-ea"/>
                <a:cs typeface="+mn-cs"/>
              </a:defRPr>
            </a:pPr>
            <a:endParaRPr lang="en-US"/>
          </a:p>
        </c:txPr>
        <c:crossAx val="604523864"/>
        <c:crosses val="autoZero"/>
        <c:auto val="1"/>
        <c:lblAlgn val="ctr"/>
        <c:lblOffset val="100"/>
        <c:noMultiLvlLbl val="0"/>
      </c:catAx>
      <c:valAx>
        <c:axId val="604523864"/>
        <c:scaling>
          <c:orientation val="minMax"/>
        </c:scaling>
        <c:delete val="0"/>
        <c:axPos val="l"/>
        <c:majorGridlines>
          <c:spPr>
            <a:ln w="3175" cap="flat" cmpd="sng" algn="ctr">
              <a:solidFill>
                <a:schemeClr val="tx1">
                  <a:lumMod val="15000"/>
                  <a:lumOff val="85000"/>
                </a:schemeClr>
              </a:solidFill>
              <a:prstDash val="sysDot"/>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solidFill>
                <a:latin typeface="Cambria" panose="02040503050406030204" pitchFamily="18" charset="0"/>
                <a:ea typeface="+mn-ea"/>
                <a:cs typeface="+mn-cs"/>
              </a:defRPr>
            </a:pPr>
            <a:endParaRPr lang="en-US"/>
          </a:p>
        </c:txPr>
        <c:crossAx val="60453075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Cambria" panose="02040503050406030204" pitchFamily="18" charset="0"/>
              <a:ea typeface="+mn-ea"/>
              <a:cs typeface="+mn-cs"/>
            </a:defRPr>
          </a:pPr>
          <a:endParaRPr lang="en-US"/>
        </a:p>
      </c:txPr>
    </c:legend>
    <c:plotVisOnly val="1"/>
    <c:dispBlanksAs val="gap"/>
    <c:showDLblsOverMax val="0"/>
  </c:chart>
  <c:spPr>
    <a:solidFill>
      <a:schemeClr val="bg1"/>
    </a:solidFill>
    <a:ln cmpd="dbl">
      <a:solidFill>
        <a:schemeClr val="tx1"/>
      </a:solidFill>
    </a:ln>
    <a:effectLst/>
  </c:spPr>
  <c:txPr>
    <a:bodyPr/>
    <a:lstStyle/>
    <a:p>
      <a:pPr>
        <a:defRPr b="1">
          <a:solidFill>
            <a:schemeClr val="tx1"/>
          </a:solidFill>
          <a:latin typeface="Cambria" panose="02040503050406030204" pitchFamily="18"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2" y="0"/>
            <a:ext cx="3038475" cy="465138"/>
          </a:xfrm>
          <a:prstGeom prst="rect">
            <a:avLst/>
          </a:prstGeom>
          <a:noFill/>
          <a:ln w="12700">
            <a:noFill/>
            <a:miter lim="800000"/>
            <a:headEnd type="none" w="sm" len="sm"/>
            <a:tailEnd type="none" w="sm" len="sm"/>
          </a:ln>
          <a:effectLst/>
        </p:spPr>
        <p:txBody>
          <a:bodyPr vert="horz" wrap="square" lIns="93167" tIns="46585" rIns="93167" bIns="46585" numCol="1" anchor="t" anchorCtr="0" compatLnSpc="1">
            <a:prstTxWarp prst="textNoShape">
              <a:avLst/>
            </a:prstTxWarp>
          </a:bodyPr>
          <a:lstStyle>
            <a:lvl1pPr defTabSz="931863">
              <a:defRPr sz="1200" b="0" smtClean="0">
                <a:solidFill>
                  <a:schemeClr val="tx1"/>
                </a:solidFill>
                <a:latin typeface="Times New Roman" pitchFamily="18" charset="0"/>
              </a:defRPr>
            </a:lvl1pPr>
          </a:lstStyle>
          <a:p>
            <a:pPr>
              <a:defRPr/>
            </a:pPr>
            <a:endParaRPr lang="en-US" dirty="0"/>
          </a:p>
        </p:txBody>
      </p:sp>
      <p:sp>
        <p:nvSpPr>
          <p:cNvPr id="15363" name="Rectangle 3"/>
          <p:cNvSpPr>
            <a:spLocks noGrp="1" noChangeArrowheads="1"/>
          </p:cNvSpPr>
          <p:nvPr>
            <p:ph type="dt" sz="quarter" idx="1"/>
          </p:nvPr>
        </p:nvSpPr>
        <p:spPr bwMode="auto">
          <a:xfrm>
            <a:off x="3971926" y="0"/>
            <a:ext cx="3038475" cy="465138"/>
          </a:xfrm>
          <a:prstGeom prst="rect">
            <a:avLst/>
          </a:prstGeom>
          <a:noFill/>
          <a:ln w="12700">
            <a:noFill/>
            <a:miter lim="800000"/>
            <a:headEnd type="none" w="sm" len="sm"/>
            <a:tailEnd type="none" w="sm" len="sm"/>
          </a:ln>
          <a:effectLst/>
        </p:spPr>
        <p:txBody>
          <a:bodyPr vert="horz" wrap="square" lIns="93167" tIns="46585" rIns="93167" bIns="46585" numCol="1" anchor="t" anchorCtr="0" compatLnSpc="1">
            <a:prstTxWarp prst="textNoShape">
              <a:avLst/>
            </a:prstTxWarp>
          </a:bodyPr>
          <a:lstStyle>
            <a:lvl1pPr algn="r" defTabSz="931863">
              <a:defRPr sz="1200" b="0" smtClean="0">
                <a:solidFill>
                  <a:schemeClr val="tx1"/>
                </a:solidFill>
                <a:latin typeface="Times New Roman" pitchFamily="18" charset="0"/>
              </a:defRPr>
            </a:lvl1pPr>
          </a:lstStyle>
          <a:p>
            <a:pPr>
              <a:defRPr/>
            </a:pPr>
            <a:endParaRPr lang="en-US" dirty="0"/>
          </a:p>
        </p:txBody>
      </p:sp>
      <p:sp>
        <p:nvSpPr>
          <p:cNvPr id="15365" name="Rectangle 5"/>
          <p:cNvSpPr>
            <a:spLocks noGrp="1" noChangeArrowheads="1"/>
          </p:cNvSpPr>
          <p:nvPr>
            <p:ph type="sldNum" sz="quarter" idx="3"/>
          </p:nvPr>
        </p:nvSpPr>
        <p:spPr bwMode="auto">
          <a:xfrm>
            <a:off x="3971926" y="8831267"/>
            <a:ext cx="3038475" cy="465137"/>
          </a:xfrm>
          <a:prstGeom prst="rect">
            <a:avLst/>
          </a:prstGeom>
          <a:noFill/>
          <a:ln w="12700">
            <a:noFill/>
            <a:miter lim="800000"/>
            <a:headEnd type="none" w="sm" len="sm"/>
            <a:tailEnd type="none" w="sm" len="sm"/>
          </a:ln>
          <a:effectLst/>
        </p:spPr>
        <p:txBody>
          <a:bodyPr vert="horz" wrap="square" lIns="93167" tIns="46585" rIns="93167" bIns="46585" numCol="1" anchor="b" anchorCtr="0" compatLnSpc="1">
            <a:prstTxWarp prst="textNoShape">
              <a:avLst/>
            </a:prstTxWarp>
          </a:bodyPr>
          <a:lstStyle>
            <a:lvl1pPr algn="r" defTabSz="931863">
              <a:defRPr sz="1200" b="0" smtClean="0">
                <a:solidFill>
                  <a:schemeClr val="tx1"/>
                </a:solidFill>
                <a:latin typeface="Times New Roman" pitchFamily="18" charset="0"/>
              </a:defRPr>
            </a:lvl1pPr>
          </a:lstStyle>
          <a:p>
            <a:pPr>
              <a:defRPr/>
            </a:pPr>
            <a:fld id="{C876174F-DD83-46D8-B8CA-683A323650B6}" type="slidenum">
              <a:rPr lang="en-US"/>
              <a:pPr>
                <a:defRPr/>
              </a:pPr>
              <a:t>‹#›</a:t>
            </a:fld>
            <a:endParaRPr lang="en-US" dirty="0"/>
          </a:p>
        </p:txBody>
      </p:sp>
    </p:spTree>
    <p:extLst>
      <p:ext uri="{BB962C8B-B14F-4D97-AF65-F5344CB8AC3E}">
        <p14:creationId xmlns:p14="http://schemas.microsoft.com/office/powerpoint/2010/main" val="22342046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2" y="0"/>
            <a:ext cx="3038475" cy="465138"/>
          </a:xfrm>
          <a:prstGeom prst="rect">
            <a:avLst/>
          </a:prstGeom>
          <a:noFill/>
          <a:ln w="12700">
            <a:noFill/>
            <a:miter lim="800000"/>
            <a:headEnd type="none" w="sm" len="sm"/>
            <a:tailEnd type="none" w="sm" len="sm"/>
          </a:ln>
          <a:effectLst/>
        </p:spPr>
        <p:txBody>
          <a:bodyPr vert="horz" wrap="square" lIns="93167" tIns="46585" rIns="93167" bIns="46585" numCol="1" anchor="t" anchorCtr="0" compatLnSpc="1">
            <a:prstTxWarp prst="textNoShape">
              <a:avLst/>
            </a:prstTxWarp>
          </a:bodyPr>
          <a:lstStyle>
            <a:lvl1pPr defTabSz="931863">
              <a:defRPr sz="1200" b="0" smtClean="0">
                <a:solidFill>
                  <a:schemeClr val="tx1"/>
                </a:solidFill>
                <a:latin typeface="Times New Roman" pitchFamily="18" charset="0"/>
              </a:defRPr>
            </a:lvl1pPr>
          </a:lstStyle>
          <a:p>
            <a:pPr>
              <a:defRPr/>
            </a:pPr>
            <a:endParaRPr lang="en-US" dirty="0"/>
          </a:p>
        </p:txBody>
      </p:sp>
      <p:sp>
        <p:nvSpPr>
          <p:cNvPr id="17411" name="Rectangle 3"/>
          <p:cNvSpPr>
            <a:spLocks noGrp="1" noChangeArrowheads="1"/>
          </p:cNvSpPr>
          <p:nvPr>
            <p:ph type="dt" idx="1"/>
          </p:nvPr>
        </p:nvSpPr>
        <p:spPr bwMode="auto">
          <a:xfrm>
            <a:off x="3971926" y="0"/>
            <a:ext cx="3038475" cy="465138"/>
          </a:xfrm>
          <a:prstGeom prst="rect">
            <a:avLst/>
          </a:prstGeom>
          <a:noFill/>
          <a:ln w="12700">
            <a:noFill/>
            <a:miter lim="800000"/>
            <a:headEnd type="none" w="sm" len="sm"/>
            <a:tailEnd type="none" w="sm" len="sm"/>
          </a:ln>
          <a:effectLst/>
        </p:spPr>
        <p:txBody>
          <a:bodyPr vert="horz" wrap="square" lIns="93167" tIns="46585" rIns="93167" bIns="46585" numCol="1" anchor="t" anchorCtr="0" compatLnSpc="1">
            <a:prstTxWarp prst="textNoShape">
              <a:avLst/>
            </a:prstTxWarp>
          </a:bodyPr>
          <a:lstStyle>
            <a:lvl1pPr algn="r" defTabSz="931863">
              <a:defRPr sz="1200" b="0" smtClean="0">
                <a:solidFill>
                  <a:schemeClr val="tx1"/>
                </a:solidFill>
                <a:latin typeface="Times New Roman" pitchFamily="18" charset="0"/>
              </a:defRPr>
            </a:lvl1pPr>
          </a:lstStyle>
          <a:p>
            <a:pPr>
              <a:defRPr/>
            </a:pPr>
            <a:endParaRPr lang="en-US" dirty="0"/>
          </a:p>
        </p:txBody>
      </p:sp>
      <p:sp>
        <p:nvSpPr>
          <p:cNvPr id="2458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935039" y="4416429"/>
            <a:ext cx="5140325" cy="4183063"/>
          </a:xfrm>
          <a:prstGeom prst="rect">
            <a:avLst/>
          </a:prstGeom>
          <a:noFill/>
          <a:ln w="12700">
            <a:noFill/>
            <a:miter lim="800000"/>
            <a:headEnd type="none" w="sm" len="sm"/>
            <a:tailEnd type="none" w="sm" len="sm"/>
          </a:ln>
          <a:effectLst/>
        </p:spPr>
        <p:txBody>
          <a:bodyPr vert="horz" wrap="square" lIns="93167" tIns="46585" rIns="93167" bIns="4658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14" name="Rectangle 6"/>
          <p:cNvSpPr>
            <a:spLocks noGrp="1" noChangeArrowheads="1"/>
          </p:cNvSpPr>
          <p:nvPr>
            <p:ph type="ftr" sz="quarter" idx="4"/>
          </p:nvPr>
        </p:nvSpPr>
        <p:spPr bwMode="auto">
          <a:xfrm>
            <a:off x="2" y="8831267"/>
            <a:ext cx="3038475" cy="465137"/>
          </a:xfrm>
          <a:prstGeom prst="rect">
            <a:avLst/>
          </a:prstGeom>
          <a:noFill/>
          <a:ln w="12700">
            <a:noFill/>
            <a:miter lim="800000"/>
            <a:headEnd type="none" w="sm" len="sm"/>
            <a:tailEnd type="none" w="sm" len="sm"/>
          </a:ln>
          <a:effectLst/>
        </p:spPr>
        <p:txBody>
          <a:bodyPr vert="horz" wrap="square" lIns="93167" tIns="46585" rIns="93167" bIns="46585" numCol="1" anchor="b" anchorCtr="0" compatLnSpc="1">
            <a:prstTxWarp prst="textNoShape">
              <a:avLst/>
            </a:prstTxWarp>
          </a:bodyPr>
          <a:lstStyle>
            <a:lvl1pPr defTabSz="931863">
              <a:defRPr sz="1200" b="0" smtClean="0">
                <a:solidFill>
                  <a:schemeClr val="tx1"/>
                </a:solidFill>
                <a:latin typeface="Times New Roman" pitchFamily="18" charset="0"/>
              </a:defRPr>
            </a:lvl1pPr>
          </a:lstStyle>
          <a:p>
            <a:pPr>
              <a:defRPr/>
            </a:pPr>
            <a:endParaRPr lang="en-US" dirty="0"/>
          </a:p>
        </p:txBody>
      </p:sp>
      <p:sp>
        <p:nvSpPr>
          <p:cNvPr id="17415" name="Rectangle 7"/>
          <p:cNvSpPr>
            <a:spLocks noGrp="1" noChangeArrowheads="1"/>
          </p:cNvSpPr>
          <p:nvPr>
            <p:ph type="sldNum" sz="quarter" idx="5"/>
          </p:nvPr>
        </p:nvSpPr>
        <p:spPr bwMode="auto">
          <a:xfrm>
            <a:off x="3971926" y="8831267"/>
            <a:ext cx="3038475" cy="465137"/>
          </a:xfrm>
          <a:prstGeom prst="rect">
            <a:avLst/>
          </a:prstGeom>
          <a:noFill/>
          <a:ln w="12700">
            <a:noFill/>
            <a:miter lim="800000"/>
            <a:headEnd type="none" w="sm" len="sm"/>
            <a:tailEnd type="none" w="sm" len="sm"/>
          </a:ln>
          <a:effectLst/>
        </p:spPr>
        <p:txBody>
          <a:bodyPr vert="horz" wrap="square" lIns="93167" tIns="46585" rIns="93167" bIns="46585" numCol="1" anchor="b" anchorCtr="0" compatLnSpc="1">
            <a:prstTxWarp prst="textNoShape">
              <a:avLst/>
            </a:prstTxWarp>
          </a:bodyPr>
          <a:lstStyle>
            <a:lvl1pPr algn="r" defTabSz="931863">
              <a:defRPr sz="1200" b="0" smtClean="0">
                <a:solidFill>
                  <a:schemeClr val="tx1"/>
                </a:solidFill>
                <a:latin typeface="Times New Roman" pitchFamily="18" charset="0"/>
              </a:defRPr>
            </a:lvl1pPr>
          </a:lstStyle>
          <a:p>
            <a:pPr>
              <a:defRPr/>
            </a:pPr>
            <a:fld id="{142F0F0F-2146-4833-9FE9-03E5C591241D}" type="slidenum">
              <a:rPr lang="en-US"/>
              <a:pPr>
                <a:defRPr/>
              </a:pPr>
              <a:t>‹#›</a:t>
            </a:fld>
            <a:endParaRPr lang="en-US" dirty="0"/>
          </a:p>
        </p:txBody>
      </p:sp>
    </p:spTree>
    <p:extLst>
      <p:ext uri="{BB962C8B-B14F-4D97-AF65-F5344CB8AC3E}">
        <p14:creationId xmlns:p14="http://schemas.microsoft.com/office/powerpoint/2010/main" val="30242552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a:t>
            </a:fld>
            <a:endParaRPr lang="en-US" dirty="0"/>
          </a:p>
        </p:txBody>
      </p:sp>
    </p:spTree>
    <p:extLst>
      <p:ext uri="{BB962C8B-B14F-4D97-AF65-F5344CB8AC3E}">
        <p14:creationId xmlns:p14="http://schemas.microsoft.com/office/powerpoint/2010/main" val="36292912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Arial" pitchFamily="34" charset="0"/>
                <a:cs typeface="Arial" pitchFamily="34" charset="0"/>
              </a:rPr>
              <a:t>This is how UTRGV compares with UT System</a:t>
            </a:r>
            <a:r>
              <a:rPr lang="en-US" baseline="0" dirty="0" smtClean="0">
                <a:latin typeface="Arial" pitchFamily="34" charset="0"/>
                <a:cs typeface="Arial" pitchFamily="34" charset="0"/>
              </a:rPr>
              <a:t> schools, Carnegie Class schools, and all other NSSE schools on Campus Environment. Apparently we need to do a lot of work to improve our students scores on this NSSE theme. </a:t>
            </a: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10</a:t>
            </a:fld>
            <a:endParaRPr lang="en-US" dirty="0"/>
          </a:p>
        </p:txBody>
      </p:sp>
    </p:spTree>
    <p:extLst>
      <p:ext uri="{BB962C8B-B14F-4D97-AF65-F5344CB8AC3E}">
        <p14:creationId xmlns:p14="http://schemas.microsoft.com/office/powerpoint/2010/main" val="2684400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Cambria" panose="02040503050406030204" pitchFamily="18" charset="0"/>
              </a:rPr>
              <a:t>Students rated their overall experience at the institution, and whether or not they would choose </a:t>
            </a:r>
          </a:p>
          <a:p>
            <a:r>
              <a:rPr lang="en-US" sz="1200" dirty="0" smtClean="0">
                <a:latin typeface="Cambria" panose="02040503050406030204" pitchFamily="18" charset="0"/>
              </a:rPr>
              <a:t>it again. </a:t>
            </a:r>
            <a:endParaRPr lang="en-US" sz="1200" dirty="0">
              <a:latin typeface="Cambria" panose="02040503050406030204" pitchFamily="18"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11</a:t>
            </a:fld>
            <a:endParaRPr lang="en-US" dirty="0"/>
          </a:p>
        </p:txBody>
      </p:sp>
    </p:spTree>
    <p:extLst>
      <p:ext uri="{BB962C8B-B14F-4D97-AF65-F5344CB8AC3E}">
        <p14:creationId xmlns:p14="http://schemas.microsoft.com/office/powerpoint/2010/main" val="27829443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12</a:t>
            </a:fld>
            <a:endParaRPr lang="en-US" dirty="0"/>
          </a:p>
        </p:txBody>
      </p:sp>
    </p:spTree>
    <p:extLst>
      <p:ext uri="{BB962C8B-B14F-4D97-AF65-F5344CB8AC3E}">
        <p14:creationId xmlns:p14="http://schemas.microsoft.com/office/powerpoint/2010/main" val="30654099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13</a:t>
            </a:fld>
            <a:endParaRPr lang="en-US" dirty="0"/>
          </a:p>
        </p:txBody>
      </p:sp>
    </p:spTree>
    <p:extLst>
      <p:ext uri="{BB962C8B-B14F-4D97-AF65-F5344CB8AC3E}">
        <p14:creationId xmlns:p14="http://schemas.microsoft.com/office/powerpoint/2010/main" val="21746825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14</a:t>
            </a:fld>
            <a:endParaRPr lang="en-US" dirty="0"/>
          </a:p>
        </p:txBody>
      </p:sp>
    </p:spTree>
    <p:extLst>
      <p:ext uri="{BB962C8B-B14F-4D97-AF65-F5344CB8AC3E}">
        <p14:creationId xmlns:p14="http://schemas.microsoft.com/office/powerpoint/2010/main" val="33077278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15</a:t>
            </a:fld>
            <a:endParaRPr lang="en-US" dirty="0"/>
          </a:p>
        </p:txBody>
      </p:sp>
    </p:spTree>
    <p:extLst>
      <p:ext uri="{BB962C8B-B14F-4D97-AF65-F5344CB8AC3E}">
        <p14:creationId xmlns:p14="http://schemas.microsoft.com/office/powerpoint/2010/main" val="28310563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16</a:t>
            </a:fld>
            <a:endParaRPr lang="en-US" dirty="0"/>
          </a:p>
        </p:txBody>
      </p:sp>
    </p:spTree>
    <p:extLst>
      <p:ext uri="{BB962C8B-B14F-4D97-AF65-F5344CB8AC3E}">
        <p14:creationId xmlns:p14="http://schemas.microsoft.com/office/powerpoint/2010/main" val="42552833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17</a:t>
            </a:fld>
            <a:endParaRPr lang="en-US" dirty="0"/>
          </a:p>
        </p:txBody>
      </p:sp>
    </p:spTree>
    <p:extLst>
      <p:ext uri="{BB962C8B-B14F-4D97-AF65-F5344CB8AC3E}">
        <p14:creationId xmlns:p14="http://schemas.microsoft.com/office/powerpoint/2010/main" val="20949156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kumimoji="1" lang="en-US" sz="1200" kern="1200" dirty="0">
              <a:solidFill>
                <a:schemeClr val="tx1"/>
              </a:solidFill>
              <a:effectLst/>
              <a:latin typeface="Times New Roman" pitchFamily="18" charset="0"/>
              <a:ea typeface="+mn-ea"/>
              <a:cs typeface="+mn-cs"/>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18</a:t>
            </a:fld>
            <a:endParaRPr lang="en-US" dirty="0"/>
          </a:p>
        </p:txBody>
      </p:sp>
    </p:spTree>
    <p:extLst>
      <p:ext uri="{BB962C8B-B14F-4D97-AF65-F5344CB8AC3E}">
        <p14:creationId xmlns:p14="http://schemas.microsoft.com/office/powerpoint/2010/main" val="4069980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2</a:t>
            </a:fld>
            <a:endParaRPr lang="en-US" dirty="0"/>
          </a:p>
        </p:txBody>
      </p:sp>
    </p:spTree>
    <p:extLst>
      <p:ext uri="{BB962C8B-B14F-4D97-AF65-F5344CB8AC3E}">
        <p14:creationId xmlns:p14="http://schemas.microsoft.com/office/powerpoint/2010/main" val="902952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3</a:t>
            </a:fld>
            <a:endParaRPr lang="en-US" dirty="0"/>
          </a:p>
        </p:txBody>
      </p:sp>
    </p:spTree>
    <p:extLst>
      <p:ext uri="{BB962C8B-B14F-4D97-AF65-F5344CB8AC3E}">
        <p14:creationId xmlns:p14="http://schemas.microsoft.com/office/powerpoint/2010/main" val="3395674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sz="1200" b="1" i="1" kern="0" dirty="0" smtClean="0">
                <a:solidFill>
                  <a:srgbClr val="0000CC"/>
                </a:solidFill>
                <a:latin typeface="Cambria" panose="02040503050406030204" pitchFamily="18" charset="0"/>
                <a:cs typeface="Calibri" pitchFamily="34" charset="0"/>
              </a:rPr>
              <a:t>Note: </a:t>
            </a:r>
          </a:p>
          <a:p>
            <a:pPr marL="171450" indent="-171450" eaLnBrk="1" hangingPunct="1">
              <a:buFont typeface="Arial" panose="020B0604020202020204" pitchFamily="34" charset="0"/>
              <a:buChar char="•"/>
            </a:pPr>
            <a:r>
              <a:rPr lang="en-US" sz="1200" b="0" i="1" kern="0" dirty="0" smtClean="0">
                <a:solidFill>
                  <a:srgbClr val="0000CC"/>
                </a:solidFill>
                <a:latin typeface="Cambria" panose="02040503050406030204" pitchFamily="18" charset="0"/>
                <a:cs typeface="Calibri" pitchFamily="34" charset="0"/>
              </a:rPr>
              <a:t>UT System includes NSSE 2016 participants - UT Arlington, UTD, UTEP, UTSA, UT Tyler, and UT Permian Basin.</a:t>
            </a:r>
          </a:p>
          <a:p>
            <a:pPr marL="171450" indent="-171450" eaLnBrk="1" hangingPunct="1">
              <a:buFont typeface="Arial" panose="020B0604020202020204" pitchFamily="34" charset="0"/>
              <a:buChar char="•"/>
            </a:pPr>
            <a:r>
              <a:rPr lang="en-US" sz="1200" i="1" kern="0" dirty="0" smtClean="0">
                <a:solidFill>
                  <a:srgbClr val="0000CC"/>
                </a:solidFill>
                <a:latin typeface="Cambria" panose="02040503050406030204" pitchFamily="18" charset="0"/>
                <a:cs typeface="Calibri" pitchFamily="34" charset="0"/>
              </a:rPr>
              <a:t>Carnegie Class includes all NSSE 2016 participants in the Carnegie Classification Doctoral Research (Moderate) category.</a:t>
            </a:r>
          </a:p>
          <a:p>
            <a:pPr marL="171450" indent="-171450" eaLnBrk="1" hangingPunct="1">
              <a:buFont typeface="Arial" panose="020B0604020202020204" pitchFamily="34" charset="0"/>
              <a:buChar char="•"/>
            </a:pPr>
            <a:r>
              <a:rPr lang="en-US" sz="1200" i="1" kern="0" dirty="0" smtClean="0">
                <a:solidFill>
                  <a:srgbClr val="0000CC"/>
                </a:solidFill>
                <a:latin typeface="Cambria" panose="02040503050406030204" pitchFamily="18" charset="0"/>
                <a:cs typeface="Calibri" pitchFamily="34" charset="0"/>
              </a:rPr>
              <a:t>NSSE includes all other NSSE 2015 &amp; 2016 U.S. participants.</a:t>
            </a:r>
          </a:p>
          <a:p>
            <a:endParaRPr lang="en-US" baseline="0"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4</a:t>
            </a:fld>
            <a:endParaRPr lang="en-US" dirty="0"/>
          </a:p>
        </p:txBody>
      </p:sp>
    </p:spTree>
    <p:extLst>
      <p:ext uri="{BB962C8B-B14F-4D97-AF65-F5344CB8AC3E}">
        <p14:creationId xmlns:p14="http://schemas.microsoft.com/office/powerpoint/2010/main" val="105284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latin typeface="Arial" pitchFamily="34" charset="0"/>
                <a:cs typeface="Arial" pitchFamily="34" charset="0"/>
              </a:rPr>
              <a:t>NSSE has 4 themes for student engagement. They are: Academic Challenge, Experiences with Faculty, Learning with Peers, and Campus Environment.</a:t>
            </a: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5</a:t>
            </a:fld>
            <a:endParaRPr lang="en-US" dirty="0"/>
          </a:p>
        </p:txBody>
      </p:sp>
    </p:spTree>
    <p:extLst>
      <p:ext uri="{BB962C8B-B14F-4D97-AF65-F5344CB8AC3E}">
        <p14:creationId xmlns:p14="http://schemas.microsoft.com/office/powerpoint/2010/main" val="2640094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latin typeface="Arial" pitchFamily="34" charset="0"/>
                <a:cs typeface="Arial" pitchFamily="34" charset="0"/>
              </a:rPr>
              <a:t>Each of the 4 themes has engagement indicators. The indicators are ….. (see table above</a:t>
            </a:r>
            <a:r>
              <a:rPr lang="en-US" baseline="0" dirty="0" smtClean="0">
                <a:latin typeface="Arial" pitchFamily="34" charset="0"/>
                <a:cs typeface="Arial" pitchFamily="34" charset="0"/>
              </a:rPr>
              <a:t>).</a:t>
            </a: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6</a:t>
            </a:fld>
            <a:endParaRPr lang="en-US" dirty="0"/>
          </a:p>
        </p:txBody>
      </p:sp>
    </p:spTree>
    <p:extLst>
      <p:ext uri="{BB962C8B-B14F-4D97-AF65-F5344CB8AC3E}">
        <p14:creationId xmlns:p14="http://schemas.microsoft.com/office/powerpoint/2010/main" val="22431892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Arial" pitchFamily="34" charset="0"/>
                <a:cs typeface="Arial" pitchFamily="34" charset="0"/>
              </a:rPr>
              <a:t>This is how UTRGV compares with UT System</a:t>
            </a:r>
            <a:r>
              <a:rPr lang="en-US" baseline="0" dirty="0" smtClean="0">
                <a:latin typeface="Arial" pitchFamily="34" charset="0"/>
                <a:cs typeface="Arial" pitchFamily="34" charset="0"/>
              </a:rPr>
              <a:t> schools, Carnegie Class schools, and all other NSSE schools on Academic Challenge. The Green Smiley face shows that we do significantly better than that category on the specific Engagement Indicator. The Red Frowning face indicate that we do significantly poorly than that category of schools on the specific Engagement Indicator. A Blank indicates no statistically significant difference. We have a few areas which could use improvement.</a:t>
            </a:r>
            <a:endParaRPr lang="en-US"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7</a:t>
            </a:fld>
            <a:endParaRPr lang="en-US" dirty="0"/>
          </a:p>
        </p:txBody>
      </p:sp>
    </p:spTree>
    <p:extLst>
      <p:ext uri="{BB962C8B-B14F-4D97-AF65-F5344CB8AC3E}">
        <p14:creationId xmlns:p14="http://schemas.microsoft.com/office/powerpoint/2010/main" val="1605439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Arial" pitchFamily="34" charset="0"/>
                <a:cs typeface="Arial" pitchFamily="34" charset="0"/>
              </a:rPr>
              <a:t>This is how UTRGV compares with UT System</a:t>
            </a:r>
            <a:r>
              <a:rPr lang="en-US" baseline="0" dirty="0" smtClean="0">
                <a:latin typeface="Arial" pitchFamily="34" charset="0"/>
                <a:cs typeface="Arial" pitchFamily="34" charset="0"/>
              </a:rPr>
              <a:t> schools, Carnegie Class schools, and all other NSSE schools on Learning with Peers. We have mixed results on this Theme. Collaborative Learning is good, but diversity is lacking due to the homogeneous makeup of our student body.</a:t>
            </a: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8</a:t>
            </a:fld>
            <a:endParaRPr lang="en-US" dirty="0"/>
          </a:p>
        </p:txBody>
      </p:sp>
    </p:spTree>
    <p:extLst>
      <p:ext uri="{BB962C8B-B14F-4D97-AF65-F5344CB8AC3E}">
        <p14:creationId xmlns:p14="http://schemas.microsoft.com/office/powerpoint/2010/main" val="349926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Arial" pitchFamily="34" charset="0"/>
                <a:cs typeface="Arial" pitchFamily="34" charset="0"/>
              </a:rPr>
              <a:t>This is how UTRGV compares with UT System</a:t>
            </a:r>
            <a:r>
              <a:rPr lang="en-US" baseline="0" dirty="0" smtClean="0">
                <a:latin typeface="Arial" pitchFamily="34" charset="0"/>
                <a:cs typeface="Arial" pitchFamily="34" charset="0"/>
              </a:rPr>
              <a:t> schools, Carnegie Class schools, and all other NSSE schools on Experiences with Faculty. This chart is a good indication of the great faculty we have at UTRGV. They need to be applauded for their hard work. </a:t>
            </a:r>
            <a:endParaRPr lang="en-US"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9</a:t>
            </a:fld>
            <a:endParaRPr lang="en-US" dirty="0"/>
          </a:p>
        </p:txBody>
      </p:sp>
    </p:spTree>
    <p:extLst>
      <p:ext uri="{BB962C8B-B14F-4D97-AF65-F5344CB8AC3E}">
        <p14:creationId xmlns:p14="http://schemas.microsoft.com/office/powerpoint/2010/main" val="1056170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1182688" y="2017713"/>
            <a:ext cx="7772400" cy="4114800"/>
          </a:xfrm>
          <a:prstGeom prst="rect">
            <a:avLst/>
          </a:prstGeom>
        </p:spPr>
        <p:txBody>
          <a:bodyPr/>
          <a:lstStyle/>
          <a:p>
            <a:pPr lvl="0"/>
            <a:endParaRPr lang="en-US" noProof="0" dirty="0" smtClean="0"/>
          </a:p>
        </p:txBody>
      </p:sp>
      <p:sp>
        <p:nvSpPr>
          <p:cNvPr id="4" name="Rectangle 11"/>
          <p:cNvSpPr>
            <a:spLocks noGrp="1" noChangeArrowheads="1"/>
          </p:cNvSpPr>
          <p:nvPr>
            <p:ph type="dt" sz="half" idx="10"/>
          </p:nvPr>
        </p:nvSpPr>
        <p:spPr>
          <a:xfrm>
            <a:off x="1162050" y="6243638"/>
            <a:ext cx="1905000" cy="457200"/>
          </a:xfrm>
          <a:prstGeom prst="rect">
            <a:avLst/>
          </a:prstGeom>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xfrm>
            <a:off x="3657600" y="6243638"/>
            <a:ext cx="2895600" cy="457200"/>
          </a:xfrm>
          <a:prstGeom prst="rect">
            <a:avLst/>
          </a:prstGeom>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xfrm>
            <a:off x="4038600" y="6400800"/>
            <a:ext cx="1905000" cy="457200"/>
          </a:xfrm>
          <a:prstGeom prst="rect">
            <a:avLst/>
          </a:prstGeom>
          <a:ln/>
        </p:spPr>
        <p:txBody>
          <a:bodyPr/>
          <a:lstStyle>
            <a:lvl1pPr>
              <a:defRPr/>
            </a:lvl1pPr>
          </a:lstStyle>
          <a:p>
            <a:pPr>
              <a:defRPr/>
            </a:pPr>
            <a:fld id="{62F4928A-C561-4813-A617-309617B45A09}" type="slidenum">
              <a:rPr lang="en-US"/>
              <a:pPr>
                <a:defRPr/>
              </a:pPr>
              <a:t>‹#›</a:t>
            </a:fld>
            <a:endParaRPr lang="en-US" dirty="0"/>
          </a:p>
        </p:txBody>
      </p:sp>
      <p:sp>
        <p:nvSpPr>
          <p:cNvPr id="7" name="Rectangle 6"/>
          <p:cNvSpPr/>
          <p:nvPr userDrawn="1"/>
        </p:nvSpPr>
        <p:spPr>
          <a:xfrm>
            <a:off x="0" y="1"/>
            <a:ext cx="9144000" cy="6379028"/>
          </a:xfrm>
          <a:prstGeom prst="rect">
            <a:avLst/>
          </a:prstGeom>
          <a:solidFill>
            <a:srgbClr val="EFF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Diagram or Organization Chart">
    <p:spTree>
      <p:nvGrpSpPr>
        <p:cNvPr id="1" name=""/>
        <p:cNvGrpSpPr/>
        <p:nvPr/>
      </p:nvGrpSpPr>
      <p:grpSpPr>
        <a:xfrm>
          <a:off x="0" y="0"/>
          <a:ext cx="0" cy="0"/>
          <a:chOff x="0" y="0"/>
          <a:chExt cx="0" cy="0"/>
        </a:xfrm>
      </p:grpSpPr>
      <p:sp>
        <p:nvSpPr>
          <p:cNvPr id="9" name="Title 8"/>
          <p:cNvSpPr>
            <a:spLocks noGrp="1"/>
          </p:cNvSpPr>
          <p:nvPr>
            <p:ph type="title"/>
          </p:nvPr>
        </p:nvSpPr>
        <p:spPr>
          <a:xfrm>
            <a:off x="1150938" y="214313"/>
            <a:ext cx="7793037" cy="1462087"/>
          </a:xfrm>
          <a:prstGeom prst="rect">
            <a:avLst/>
          </a:prstGeom>
        </p:spPr>
        <p:txBody>
          <a:bodyPr/>
          <a:lstStyle/>
          <a:p>
            <a:r>
              <a:rPr lang="en-US" smtClean="0"/>
              <a:t>Click to edit Master title style</a:t>
            </a:r>
            <a:endParaRPr lang="en-US"/>
          </a:p>
        </p:txBody>
      </p:sp>
      <p:sp>
        <p:nvSpPr>
          <p:cNvPr id="14" name="Date Placeholder 13"/>
          <p:cNvSpPr>
            <a:spLocks noGrp="1"/>
          </p:cNvSpPr>
          <p:nvPr>
            <p:ph type="dt" sz="half" idx="10"/>
          </p:nvPr>
        </p:nvSpPr>
        <p:spPr>
          <a:xfrm>
            <a:off x="1162050" y="6243638"/>
            <a:ext cx="1905000" cy="457200"/>
          </a:xfrm>
          <a:prstGeom prst="rect">
            <a:avLst/>
          </a:prstGeom>
        </p:spPr>
        <p:txBody>
          <a:bodyPr/>
          <a:lstStyle/>
          <a:p>
            <a:pPr>
              <a:defRPr/>
            </a:pPr>
            <a:endParaRPr lang="en-US" dirty="0"/>
          </a:p>
        </p:txBody>
      </p:sp>
      <p:sp>
        <p:nvSpPr>
          <p:cNvPr id="15" name="Slide Number Placeholder 14"/>
          <p:cNvSpPr>
            <a:spLocks noGrp="1"/>
          </p:cNvSpPr>
          <p:nvPr>
            <p:ph type="sldNum" sz="quarter" idx="11"/>
          </p:nvPr>
        </p:nvSpPr>
        <p:spPr>
          <a:xfrm>
            <a:off x="4038600" y="6400800"/>
            <a:ext cx="1905000" cy="457200"/>
          </a:xfrm>
          <a:prstGeom prst="rect">
            <a:avLst/>
          </a:prstGeom>
        </p:spPr>
        <p:txBody>
          <a:bodyPr/>
          <a:lstStyle/>
          <a:p>
            <a:pPr>
              <a:defRPr/>
            </a:pPr>
            <a:fld id="{DD4AF19B-D1D7-4449-AABC-C30F945E182B}" type="slidenum">
              <a:rPr lang="en-US" smtClean="0"/>
              <a:pPr>
                <a:defRPr/>
              </a:pPr>
              <a:t>‹#›</a:t>
            </a:fld>
            <a:endParaRPr lang="en-US" dirty="0"/>
          </a:p>
        </p:txBody>
      </p:sp>
      <p:sp>
        <p:nvSpPr>
          <p:cNvPr id="16" name="Footer Placeholder 15"/>
          <p:cNvSpPr>
            <a:spLocks noGrp="1"/>
          </p:cNvSpPr>
          <p:nvPr>
            <p:ph type="ftr" sz="quarter" idx="12"/>
          </p:nvPr>
        </p:nvSpPr>
        <p:spPr>
          <a:xfrm>
            <a:off x="3657600" y="6243638"/>
            <a:ext cx="2895600" cy="457200"/>
          </a:xfrm>
          <a:prstGeom prst="rect">
            <a:avLst/>
          </a:prstGeom>
        </p:spPr>
        <p:txBody>
          <a:bodyPr/>
          <a:lstStyle/>
          <a:p>
            <a:pPr>
              <a:defRPr/>
            </a:pPr>
            <a:endParaRPr lang="en-US" dirty="0"/>
          </a:p>
        </p:txBody>
      </p:sp>
      <p:sp>
        <p:nvSpPr>
          <p:cNvPr id="6" name="Rectangle 5"/>
          <p:cNvSpPr/>
          <p:nvPr userDrawn="1"/>
        </p:nvSpPr>
        <p:spPr>
          <a:xfrm>
            <a:off x="0" y="1"/>
            <a:ext cx="9144000" cy="6379028"/>
          </a:xfrm>
          <a:prstGeom prst="rect">
            <a:avLst/>
          </a:prstGeom>
          <a:solidFill>
            <a:srgbClr val="EFF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a:prstGeom prst="rect">
            <a:avLst/>
          </a:prstGeom>
        </p:spPr>
        <p:txBody>
          <a:bodyPr/>
          <a:lstStyle/>
          <a:p>
            <a:r>
              <a:rPr lang="en-US" smtClean="0"/>
              <a:t>Click to edit Master title style</a:t>
            </a:r>
            <a:endParaRPr lang="en-US"/>
          </a:p>
        </p:txBody>
      </p:sp>
      <p:sp>
        <p:nvSpPr>
          <p:cNvPr id="6" name="Rectangle 5"/>
          <p:cNvSpPr/>
          <p:nvPr userDrawn="1"/>
        </p:nvSpPr>
        <p:spPr>
          <a:xfrm>
            <a:off x="0" y="0"/>
            <a:ext cx="9144000" cy="620485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accent3"/>
        </a:solidFill>
        <a:effectLst/>
      </p:bgPr>
    </p:bg>
    <p:spTree>
      <p:nvGrpSpPr>
        <p:cNvPr id="1" name=""/>
        <p:cNvGrpSpPr/>
        <p:nvPr/>
      </p:nvGrpSpPr>
      <p:grpSpPr>
        <a:xfrm>
          <a:off x="0" y="0"/>
          <a:ext cx="0" cy="0"/>
          <a:chOff x="0" y="0"/>
          <a:chExt cx="0" cy="0"/>
        </a:xfrm>
      </p:grpSpPr>
      <p:sp>
        <p:nvSpPr>
          <p:cNvPr id="5" name="Rectangle 4"/>
          <p:cNvSpPr/>
          <p:nvPr userDrawn="1"/>
        </p:nvSpPr>
        <p:spPr>
          <a:xfrm>
            <a:off x="0" y="1"/>
            <a:ext cx="9144000" cy="637902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Rectangle 7"/>
          <p:cNvSpPr/>
          <p:nvPr userDrawn="1"/>
        </p:nvSpPr>
        <p:spPr>
          <a:xfrm>
            <a:off x="0" y="1"/>
            <a:ext cx="9144000" cy="637902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xfrm>
            <a:off x="1162050" y="6243638"/>
            <a:ext cx="1905000" cy="457200"/>
          </a:xfrm>
          <a:prstGeom prst="rect">
            <a:avLst/>
          </a:prstGeom>
          <a:ln/>
        </p:spPr>
        <p:txBody>
          <a:bodyPr/>
          <a:lstStyle>
            <a:lvl1pPr>
              <a:defRPr/>
            </a:lvl1pPr>
          </a:lstStyle>
          <a:p>
            <a:pPr>
              <a:defRPr/>
            </a:pPr>
            <a:endParaRPr lang="en-US" dirty="0"/>
          </a:p>
        </p:txBody>
      </p:sp>
      <p:sp>
        <p:nvSpPr>
          <p:cNvPr id="6" name="Rectangle 12"/>
          <p:cNvSpPr>
            <a:spLocks noGrp="1" noChangeArrowheads="1"/>
          </p:cNvSpPr>
          <p:nvPr>
            <p:ph type="ftr" sz="quarter" idx="11"/>
          </p:nvPr>
        </p:nvSpPr>
        <p:spPr>
          <a:xfrm>
            <a:off x="3657600" y="6243638"/>
            <a:ext cx="2895600" cy="457200"/>
          </a:xfrm>
          <a:prstGeom prst="rect">
            <a:avLst/>
          </a:prstGeom>
          <a:ln/>
        </p:spPr>
        <p:txBody>
          <a:bodyPr/>
          <a:lstStyle>
            <a:lvl1pPr>
              <a:defRPr/>
            </a:lvl1pPr>
          </a:lstStyle>
          <a:p>
            <a:pPr>
              <a:defRPr/>
            </a:pPr>
            <a:endParaRPr lang="en-US" dirty="0"/>
          </a:p>
        </p:txBody>
      </p:sp>
      <p:sp>
        <p:nvSpPr>
          <p:cNvPr id="7" name="Rectangle 13"/>
          <p:cNvSpPr>
            <a:spLocks noGrp="1" noChangeArrowheads="1"/>
          </p:cNvSpPr>
          <p:nvPr>
            <p:ph type="sldNum" sz="quarter" idx="12"/>
          </p:nvPr>
        </p:nvSpPr>
        <p:spPr>
          <a:xfrm>
            <a:off x="4038600" y="6400800"/>
            <a:ext cx="1905000" cy="457200"/>
          </a:xfrm>
          <a:prstGeom prst="rect">
            <a:avLst/>
          </a:prstGeom>
          <a:ln/>
        </p:spPr>
        <p:txBody>
          <a:bodyPr/>
          <a:lstStyle>
            <a:lvl1pPr>
              <a:defRPr/>
            </a:lvl1pPr>
          </a:lstStyle>
          <a:p>
            <a:pPr>
              <a:defRPr/>
            </a:pPr>
            <a:fld id="{2873511B-BFC4-42D3-B193-8C18F21A68E8}" type="slidenum">
              <a:rPr lang="en-US"/>
              <a:pPr>
                <a:defRPr/>
              </a:pPr>
              <a:t>‹#›</a:t>
            </a:fld>
            <a:endParaRPr lang="en-US" dirty="0"/>
          </a:p>
        </p:txBody>
      </p:sp>
      <p:sp>
        <p:nvSpPr>
          <p:cNvPr id="8" name="Rectangle 7"/>
          <p:cNvSpPr/>
          <p:nvPr userDrawn="1"/>
        </p:nvSpPr>
        <p:spPr>
          <a:xfrm>
            <a:off x="0" y="1"/>
            <a:ext cx="9144000" cy="6379028"/>
          </a:xfrm>
          <a:prstGeom prst="rect">
            <a:avLst/>
          </a:prstGeom>
          <a:solidFill>
            <a:srgbClr val="EFF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182688" y="2017713"/>
            <a:ext cx="7772400" cy="41148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xfrm>
            <a:off x="1162050" y="6243638"/>
            <a:ext cx="1905000" cy="457200"/>
          </a:xfrm>
          <a:prstGeom prst="rect">
            <a:avLst/>
          </a:prstGeom>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xfrm>
            <a:off x="3657600" y="6243638"/>
            <a:ext cx="2895600" cy="457200"/>
          </a:xfrm>
          <a:prstGeom prst="rect">
            <a:avLst/>
          </a:prstGeom>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xfrm>
            <a:off x="4038600" y="6400800"/>
            <a:ext cx="1905000" cy="457200"/>
          </a:xfrm>
          <a:prstGeom prst="rect">
            <a:avLst/>
          </a:prstGeom>
          <a:ln/>
        </p:spPr>
        <p:txBody>
          <a:bodyPr/>
          <a:lstStyle>
            <a:lvl1pPr>
              <a:defRPr/>
            </a:lvl1pPr>
          </a:lstStyle>
          <a:p>
            <a:pPr>
              <a:defRPr/>
            </a:pPr>
            <a:fld id="{DD0E6E27-D3B0-466B-9E06-EDB9F1FD80A3}" type="slidenum">
              <a:rPr lang="en-US"/>
              <a:pPr>
                <a:defRPr/>
              </a:pPr>
              <a:t>‹#›</a:t>
            </a:fld>
            <a:endParaRPr lang="en-US" dirty="0"/>
          </a:p>
        </p:txBody>
      </p:sp>
      <p:sp>
        <p:nvSpPr>
          <p:cNvPr id="7" name="Rectangle 6"/>
          <p:cNvSpPr/>
          <p:nvPr userDrawn="1"/>
        </p:nvSpPr>
        <p:spPr>
          <a:xfrm>
            <a:off x="0" y="1"/>
            <a:ext cx="9144000" cy="6379028"/>
          </a:xfrm>
          <a:prstGeom prst="rect">
            <a:avLst/>
          </a:prstGeom>
          <a:solidFill>
            <a:srgbClr val="EFF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xfrm>
            <a:off x="1162050" y="6243638"/>
            <a:ext cx="1905000" cy="457200"/>
          </a:xfrm>
          <a:prstGeom prst="rect">
            <a:avLst/>
          </a:prstGeom>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xfrm>
            <a:off x="3657600" y="6243638"/>
            <a:ext cx="2895600" cy="457200"/>
          </a:xfrm>
          <a:prstGeom prst="rect">
            <a:avLst/>
          </a:prstGeom>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xfrm>
            <a:off x="4038600" y="6400800"/>
            <a:ext cx="1905000" cy="457200"/>
          </a:xfrm>
          <a:prstGeom prst="rect">
            <a:avLst/>
          </a:prstGeom>
          <a:ln/>
        </p:spPr>
        <p:txBody>
          <a:bodyPr/>
          <a:lstStyle>
            <a:lvl1pPr>
              <a:defRPr/>
            </a:lvl1pPr>
          </a:lstStyle>
          <a:p>
            <a:pPr>
              <a:defRPr/>
            </a:pPr>
            <a:fld id="{2529411B-491B-4050-9E1B-D1FB10C94248}" type="slidenum">
              <a:rPr lang="en-US"/>
              <a:pPr>
                <a:defRPr/>
              </a:pPr>
              <a:t>‹#›</a:t>
            </a:fld>
            <a:endParaRPr lang="en-US" dirty="0"/>
          </a:p>
        </p:txBody>
      </p:sp>
      <p:sp>
        <p:nvSpPr>
          <p:cNvPr id="7" name="Rectangle 6"/>
          <p:cNvSpPr/>
          <p:nvPr userDrawn="1"/>
        </p:nvSpPr>
        <p:spPr>
          <a:xfrm>
            <a:off x="0" y="1"/>
            <a:ext cx="9144000" cy="6379028"/>
          </a:xfrm>
          <a:prstGeom prst="rect">
            <a:avLst/>
          </a:prstGeom>
          <a:solidFill>
            <a:srgbClr val="EFF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67" name="Rectangle 19"/>
          <p:cNvSpPr>
            <a:spLocks noChangeArrowheads="1"/>
          </p:cNvSpPr>
          <p:nvPr userDrawn="1"/>
        </p:nvSpPr>
        <p:spPr bwMode="auto">
          <a:xfrm>
            <a:off x="0" y="0"/>
            <a:ext cx="9144000" cy="0"/>
          </a:xfrm>
          <a:prstGeom prst="rect">
            <a:avLst/>
          </a:prstGeom>
          <a:noFill/>
          <a:ln w="9525">
            <a:noFill/>
            <a:miter lim="800000"/>
            <a:headEnd/>
            <a:tailEnd/>
          </a:ln>
          <a:effectLst/>
        </p:spPr>
        <p:txBody>
          <a:bodyPr wrap="none" anchor="ctr">
            <a:spAutoFit/>
          </a:bodyPr>
          <a:lstStyle/>
          <a:p>
            <a:pPr eaLnBrk="1" hangingPunct="1">
              <a:tabLst>
                <a:tab pos="2743200" algn="ctr"/>
                <a:tab pos="5486400" algn="r"/>
              </a:tabLst>
              <a:defRPr/>
            </a:pPr>
            <a:endParaRPr kumimoji="1" lang="en-US" sz="2400" b="0" dirty="0">
              <a:solidFill>
                <a:schemeClr val="tx1"/>
              </a:solidFill>
              <a:latin typeface="Times New Roman" pitchFamily="18" charset="0"/>
            </a:endParaRPr>
          </a:p>
        </p:txBody>
      </p:sp>
      <p:sp>
        <p:nvSpPr>
          <p:cNvPr id="130068" name="Rectangle 20"/>
          <p:cNvSpPr>
            <a:spLocks noChangeArrowheads="1"/>
          </p:cNvSpPr>
          <p:nvPr userDrawn="1"/>
        </p:nvSpPr>
        <p:spPr bwMode="auto">
          <a:xfrm>
            <a:off x="0" y="0"/>
            <a:ext cx="9144000" cy="0"/>
          </a:xfrm>
          <a:prstGeom prst="rect">
            <a:avLst/>
          </a:prstGeom>
          <a:noFill/>
          <a:ln w="9525">
            <a:noFill/>
            <a:miter lim="800000"/>
            <a:headEnd/>
            <a:tailEnd/>
          </a:ln>
          <a:effectLst/>
        </p:spPr>
        <p:txBody>
          <a:bodyPr wrap="none" anchor="ctr">
            <a:spAutoFit/>
          </a:bodyPr>
          <a:lstStyle/>
          <a:p>
            <a:pPr eaLnBrk="1" hangingPunct="1">
              <a:tabLst>
                <a:tab pos="2743200" algn="ctr"/>
                <a:tab pos="5486400" algn="r"/>
              </a:tabLst>
              <a:defRPr/>
            </a:pPr>
            <a:endParaRPr kumimoji="1" lang="en-US" sz="2400" b="0" dirty="0">
              <a:solidFill>
                <a:schemeClr val="tx1"/>
              </a:solidFill>
              <a:latin typeface="Times New Roman" pitchFamily="18" charset="0"/>
            </a:endParaRPr>
          </a:p>
        </p:txBody>
      </p:sp>
      <p:pic>
        <p:nvPicPr>
          <p:cNvPr id="3" name="Picture 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657600" y="6391803"/>
            <a:ext cx="1610874" cy="436261"/>
          </a:xfrm>
          <a:prstGeom prst="rect">
            <a:avLst/>
          </a:prstGeom>
        </p:spPr>
      </p:pic>
    </p:spTree>
  </p:cSld>
  <p:clrMap bg1="lt1" tx1="dk1" bg2="lt2" tx2="dk2" accent1="accent1" accent2="accent2" accent3="accent3" accent4="accent4" accent5="accent5" accent6="accent6" hlink="hlink" folHlink="folHlink"/>
  <p:sldLayoutIdLst>
    <p:sldLayoutId id="2147483689"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www.utrgv.edu/sair"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3"/>
          <p:cNvSpPr>
            <a:spLocks noGrp="1" noChangeArrowheads="1"/>
          </p:cNvSpPr>
          <p:nvPr>
            <p:ph idx="1"/>
          </p:nvPr>
        </p:nvSpPr>
        <p:spPr>
          <a:xfrm>
            <a:off x="-22594" y="228600"/>
            <a:ext cx="9144000" cy="1295400"/>
          </a:xfrm>
        </p:spPr>
        <p:txBody>
          <a:bodyPr/>
          <a:lstStyle/>
          <a:p>
            <a:pPr algn="ctr" eaLnBrk="1" hangingPunct="1">
              <a:spcBef>
                <a:spcPts val="0"/>
              </a:spcBef>
              <a:buNone/>
            </a:pPr>
            <a:endParaRPr lang="en-US" sz="800" b="1" dirty="0" smtClean="0">
              <a:latin typeface="Cambria" panose="02040503050406030204" pitchFamily="18" charset="0"/>
              <a:cs typeface="Arabic Typesetting" panose="03020402040406030203" pitchFamily="66" charset="-78"/>
            </a:endParaRPr>
          </a:p>
          <a:p>
            <a:pPr algn="ctr" eaLnBrk="1" hangingPunct="1">
              <a:spcBef>
                <a:spcPts val="0"/>
              </a:spcBef>
              <a:buNone/>
            </a:pPr>
            <a:r>
              <a:rPr lang="en-US" b="1" dirty="0" smtClean="0">
                <a:latin typeface="Cambria" panose="02040503050406030204" pitchFamily="18" charset="0"/>
                <a:cs typeface="Arabic Typesetting" panose="03020402040406030203" pitchFamily="66" charset="-78"/>
              </a:rPr>
              <a:t>UTRGV</a:t>
            </a:r>
          </a:p>
          <a:p>
            <a:pPr algn="ctr" eaLnBrk="1" hangingPunct="1">
              <a:spcBef>
                <a:spcPts val="0"/>
              </a:spcBef>
              <a:buNone/>
            </a:pPr>
            <a:r>
              <a:rPr lang="en-US" b="1" dirty="0" smtClean="0">
                <a:latin typeface="Cambria" panose="02040503050406030204" pitchFamily="18" charset="0"/>
                <a:cs typeface="Arabic Typesetting" panose="03020402040406030203" pitchFamily="66" charset="-78"/>
              </a:rPr>
              <a:t>2016 National Survey of Student Engagement (NSSE)</a:t>
            </a:r>
            <a:endParaRPr lang="en-US" sz="1800" b="1" dirty="0">
              <a:latin typeface="Cambria" panose="02040503050406030204" pitchFamily="18" charset="0"/>
              <a:cs typeface="Arabic Typesetting" panose="03020402040406030203" pitchFamily="66" charset="-78"/>
            </a:endParaRPr>
          </a:p>
          <a:p>
            <a:pPr algn="ctr" eaLnBrk="1" hangingPunct="1">
              <a:spcBef>
                <a:spcPts val="0"/>
              </a:spcBef>
              <a:buFont typeface="Wingdings" pitchFamily="2" charset="2"/>
              <a:buNone/>
            </a:pPr>
            <a:endParaRPr lang="en-US" sz="1800" b="1" dirty="0" smtClean="0">
              <a:latin typeface="Cambria" panose="02040503050406030204" pitchFamily="18" charset="0"/>
              <a:cs typeface="Arabic Typesetting" panose="03020402040406030203" pitchFamily="66" charset="-78"/>
            </a:endParaRPr>
          </a:p>
        </p:txBody>
      </p:sp>
      <p:cxnSp>
        <p:nvCxnSpPr>
          <p:cNvPr id="3" name="Straight Connector 2"/>
          <p:cNvCxnSpPr/>
          <p:nvPr/>
        </p:nvCxnSpPr>
        <p:spPr bwMode="auto">
          <a:xfrm>
            <a:off x="-9969" y="6080464"/>
            <a:ext cx="9153969" cy="0"/>
          </a:xfrm>
          <a:prstGeom prst="line">
            <a:avLst/>
          </a:prstGeom>
          <a:solidFill>
            <a:schemeClr val="accent1"/>
          </a:solidFill>
          <a:ln w="28575" cap="flat" cmpd="sng" algn="ctr">
            <a:solidFill>
              <a:srgbClr val="006600"/>
            </a:solidFill>
            <a:prstDash val="solid"/>
            <a:miter lim="800000"/>
            <a:headEnd type="none" w="med" len="med"/>
            <a:tailEnd type="none" w="med" len="med"/>
          </a:ln>
          <a:effectLst/>
        </p:spPr>
      </p:cxnSp>
      <p:cxnSp>
        <p:nvCxnSpPr>
          <p:cNvPr id="22" name="Straight Connector 21"/>
          <p:cNvCxnSpPr/>
          <p:nvPr/>
        </p:nvCxnSpPr>
        <p:spPr bwMode="auto">
          <a:xfrm>
            <a:off x="-22594" y="1600200"/>
            <a:ext cx="9153969" cy="0"/>
          </a:xfrm>
          <a:prstGeom prst="line">
            <a:avLst/>
          </a:prstGeom>
          <a:solidFill>
            <a:schemeClr val="accent1"/>
          </a:solidFill>
          <a:ln w="28575" cap="flat" cmpd="sng" algn="ctr">
            <a:solidFill>
              <a:srgbClr val="FF6600"/>
            </a:solidFill>
            <a:prstDash val="solid"/>
            <a:miter lim="800000"/>
            <a:headEnd type="none" w="med" len="med"/>
            <a:tailEnd type="none" w="med" len="med"/>
          </a:ln>
          <a:effectLst/>
        </p:spPr>
      </p:cxnSp>
      <p:sp>
        <p:nvSpPr>
          <p:cNvPr id="2" name="Content Placeholder 1"/>
          <p:cNvSpPr>
            <a:spLocks noGrp="1"/>
          </p:cNvSpPr>
          <p:nvPr>
            <p:ph sz="half" idx="1"/>
          </p:nvPr>
        </p:nvSpPr>
        <p:spPr>
          <a:xfrm>
            <a:off x="838200" y="1981200"/>
            <a:ext cx="7427912" cy="4114800"/>
          </a:xfrm>
        </p:spPr>
        <p:txBody>
          <a:bodyPr/>
          <a:lstStyle/>
          <a:p>
            <a:pPr marL="0" indent="0" algn="ctr">
              <a:buNone/>
            </a:pPr>
            <a:r>
              <a:rPr lang="en-US" sz="3200" b="1" dirty="0" smtClean="0">
                <a:solidFill>
                  <a:srgbClr val="0000FF"/>
                </a:solidFill>
                <a:latin typeface="Cambria" panose="02040503050406030204" pitchFamily="18" charset="0"/>
              </a:rPr>
              <a:t>Survey Highlights</a:t>
            </a:r>
          </a:p>
          <a:p>
            <a:pPr marL="0" indent="0" algn="ctr">
              <a:buNone/>
            </a:pPr>
            <a:endParaRPr lang="en-US" b="1" dirty="0" smtClean="0">
              <a:latin typeface="Cambria" panose="02040503050406030204" pitchFamily="18" charset="0"/>
            </a:endParaRPr>
          </a:p>
          <a:p>
            <a:pPr marL="0" indent="0" algn="ctr">
              <a:buNone/>
            </a:pPr>
            <a:endParaRPr lang="en-US" b="1" dirty="0" smtClean="0">
              <a:latin typeface="Cambria" panose="02040503050406030204" pitchFamily="18" charset="0"/>
            </a:endParaRPr>
          </a:p>
          <a:p>
            <a:pPr algn="ctr" eaLnBrk="1" hangingPunct="1">
              <a:buNone/>
            </a:pPr>
            <a:r>
              <a:rPr lang="en-US" sz="2000" b="1" dirty="0" smtClean="0">
                <a:solidFill>
                  <a:srgbClr val="006600"/>
                </a:solidFill>
                <a:latin typeface="Cambria" panose="02040503050406030204" pitchFamily="18" charset="0"/>
                <a:cs typeface="Calibri" pitchFamily="34" charset="0"/>
              </a:rPr>
              <a:t>Prepared by</a:t>
            </a:r>
            <a:r>
              <a:rPr lang="en-US" sz="2000" b="1" dirty="0">
                <a:solidFill>
                  <a:srgbClr val="006600"/>
                </a:solidFill>
                <a:latin typeface="Cambria" panose="02040503050406030204" pitchFamily="18" charset="0"/>
                <a:cs typeface="Calibri" pitchFamily="34" charset="0"/>
              </a:rPr>
              <a:t>:</a:t>
            </a:r>
          </a:p>
          <a:p>
            <a:pPr algn="ctr" eaLnBrk="1" hangingPunct="1">
              <a:buNone/>
            </a:pPr>
            <a:r>
              <a:rPr lang="en-US" sz="2000" b="1" dirty="0" smtClean="0">
                <a:solidFill>
                  <a:srgbClr val="006600"/>
                </a:solidFill>
                <a:latin typeface="Cambria" panose="02040503050406030204" pitchFamily="18" charset="0"/>
                <a:cs typeface="Calibri" pitchFamily="34" charset="0"/>
              </a:rPr>
              <a:t>Office </a:t>
            </a:r>
            <a:r>
              <a:rPr lang="en-US" sz="2000" b="1" dirty="0">
                <a:solidFill>
                  <a:srgbClr val="006600"/>
                </a:solidFill>
                <a:latin typeface="Cambria" panose="02040503050406030204" pitchFamily="18" charset="0"/>
                <a:cs typeface="Calibri" pitchFamily="34" charset="0"/>
              </a:rPr>
              <a:t>of Strategic Analysis and Institutional Reporting (SAIR)</a:t>
            </a:r>
          </a:p>
          <a:p>
            <a:pPr algn="ctr" eaLnBrk="1" hangingPunct="1">
              <a:buNone/>
            </a:pPr>
            <a:endParaRPr lang="en-US" sz="2000" b="1" dirty="0" smtClean="0">
              <a:solidFill>
                <a:srgbClr val="006600"/>
              </a:solidFill>
              <a:latin typeface="Cambria" panose="02040503050406030204" pitchFamily="18" charset="0"/>
              <a:cs typeface="Calibri" pitchFamily="34" charset="0"/>
            </a:endParaRPr>
          </a:p>
          <a:p>
            <a:pPr algn="ctr" eaLnBrk="1" hangingPunct="1">
              <a:buNone/>
            </a:pPr>
            <a:endParaRPr lang="en-US" sz="2000" b="1" dirty="0">
              <a:solidFill>
                <a:srgbClr val="006600"/>
              </a:solidFill>
              <a:latin typeface="Cambria" panose="02040503050406030204" pitchFamily="18" charset="0"/>
              <a:cs typeface="Calibri" pitchFamily="34" charset="0"/>
            </a:endParaRPr>
          </a:p>
          <a:p>
            <a:pPr algn="ctr" eaLnBrk="1" hangingPunct="1">
              <a:buNone/>
            </a:pPr>
            <a:r>
              <a:rPr lang="en-US" sz="2000" b="1" dirty="0" smtClean="0">
                <a:solidFill>
                  <a:srgbClr val="0000FF"/>
                </a:solidFill>
                <a:latin typeface="Cambria" panose="02040503050406030204" pitchFamily="18" charset="0"/>
                <a:cs typeface="Calibri" pitchFamily="34" charset="0"/>
              </a:rPr>
              <a:t>January 2017</a:t>
            </a:r>
            <a:endParaRPr lang="en-US" sz="2000" b="1" dirty="0">
              <a:solidFill>
                <a:srgbClr val="0000FF"/>
              </a:solidFill>
              <a:latin typeface="Cambria" panose="02040503050406030204" pitchFamily="18" charset="0"/>
              <a:cs typeface="Calibri" pitchFamily="34" charset="0"/>
            </a:endParaRPr>
          </a:p>
          <a:p>
            <a:pPr>
              <a:lnSpc>
                <a:spcPct val="80000"/>
              </a:lnSpc>
            </a:pPr>
            <a:endParaRPr lang="en-US" altLang="en-US" sz="2000" b="1" dirty="0">
              <a:solidFill>
                <a:srgbClr val="006600"/>
              </a:solidFill>
            </a:endParaRPr>
          </a:p>
          <a:p>
            <a:pPr marL="0" indent="0" algn="ctr">
              <a:buNone/>
            </a:pPr>
            <a:endParaRPr lang="en-US" sz="2000" b="1" dirty="0">
              <a:latin typeface="Cambria" panose="02040503050406030204" pitchFamily="18" charset="0"/>
            </a:endParaRPr>
          </a:p>
        </p:txBody>
      </p:sp>
    </p:spTree>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Line 6"/>
          <p:cNvSpPr>
            <a:spLocks noChangeShapeType="1"/>
          </p:cNvSpPr>
          <p:nvPr/>
        </p:nvSpPr>
        <p:spPr bwMode="auto">
          <a:xfrm>
            <a:off x="0" y="1295400"/>
            <a:ext cx="9144000" cy="0"/>
          </a:xfrm>
          <a:prstGeom prst="line">
            <a:avLst/>
          </a:prstGeom>
          <a:noFill/>
          <a:ln w="38100">
            <a:solidFill>
              <a:srgbClr val="FF6600"/>
            </a:solidFill>
            <a:miter lim="800000"/>
            <a:headEnd/>
            <a:tailEnd/>
          </a:ln>
        </p:spPr>
        <p:txBody>
          <a:bodyPr wrap="none"/>
          <a:lstStyle/>
          <a:p>
            <a:endParaRPr lang="en-US" dirty="0"/>
          </a:p>
        </p:txBody>
      </p:sp>
      <p:grpSp>
        <p:nvGrpSpPr>
          <p:cNvPr id="13" name="Group 73"/>
          <p:cNvGrpSpPr>
            <a:grpSpLocks/>
          </p:cNvGrpSpPr>
          <p:nvPr/>
        </p:nvGrpSpPr>
        <p:grpSpPr bwMode="auto">
          <a:xfrm>
            <a:off x="1923495" y="4876800"/>
            <a:ext cx="5486400" cy="1039772"/>
            <a:chOff x="3314700" y="5558605"/>
            <a:chExt cx="5486400" cy="1040068"/>
          </a:xfrm>
        </p:grpSpPr>
        <p:sp>
          <p:nvSpPr>
            <p:cNvPr id="14" name="Text Box 85"/>
            <p:cNvSpPr txBox="1">
              <a:spLocks noChangeArrowheads="1"/>
            </p:cNvSpPr>
            <p:nvPr/>
          </p:nvSpPr>
          <p:spPr bwMode="auto">
            <a:xfrm>
              <a:off x="3314700" y="5558605"/>
              <a:ext cx="5486400" cy="1040068"/>
            </a:xfrm>
            <a:prstGeom prst="rect">
              <a:avLst/>
            </a:prstGeom>
            <a:solidFill>
              <a:srgbClr val="CCFFFF"/>
            </a:solidFill>
            <a:ln w="50800">
              <a:solidFill>
                <a:schemeClr val="tx1"/>
              </a:solidFill>
              <a:miter lim="800000"/>
              <a:headEnd/>
              <a:tailEnd/>
            </a:ln>
          </p:spPr>
          <p:txBody>
            <a:bodyPr tIns="0" bIns="0">
              <a:spAutoFit/>
            </a:bodyPr>
            <a:lstStyle/>
            <a:p>
              <a:pPr algn="ctr">
                <a:spcBef>
                  <a:spcPct val="5000"/>
                </a:spcBef>
                <a:spcAft>
                  <a:spcPct val="5000"/>
                </a:spcAft>
                <a:defRPr/>
              </a:pPr>
              <a:r>
                <a:rPr lang="en-US" sz="1500" b="1" baseline="-25000" dirty="0">
                  <a:latin typeface="Cambria" panose="02040503050406030204" pitchFamily="18" charset="0"/>
                </a:rPr>
                <a:t>The Scale is </a:t>
              </a:r>
              <a:r>
                <a:rPr lang="en-US" sz="1500" b="1" baseline="-25000" dirty="0" smtClean="0">
                  <a:latin typeface="Cambria" panose="02040503050406030204" pitchFamily="18" charset="0"/>
                </a:rPr>
                <a:t>60 points</a:t>
              </a:r>
            </a:p>
            <a:p>
              <a:pPr>
                <a:spcBef>
                  <a:spcPct val="5000"/>
                </a:spcBef>
                <a:spcAft>
                  <a:spcPct val="5000"/>
                </a:spcAft>
                <a:defRPr/>
              </a:pPr>
              <a:endParaRPr lang="en-US" sz="600" b="1" baseline="-25000" dirty="0">
                <a:latin typeface="Cambria" panose="02040503050406030204" pitchFamily="18" charset="0"/>
              </a:endParaRPr>
            </a:p>
            <a:p>
              <a:pPr fontAlgn="ctr">
                <a:spcBef>
                  <a:spcPct val="5000"/>
                </a:spcBef>
                <a:spcAft>
                  <a:spcPct val="5000"/>
                </a:spcAft>
                <a:buSzPct val="75000"/>
                <a:defRPr/>
              </a:pPr>
              <a:r>
                <a:rPr lang="en-US" sz="1500" b="1" baseline="-25000" dirty="0">
                  <a:latin typeface="Cambria" panose="02040503050406030204" pitchFamily="18" charset="0"/>
                </a:rPr>
                <a:t>            indicates the score of </a:t>
              </a:r>
              <a:r>
                <a:rPr lang="en-US" sz="1500" b="1" baseline="-25000" dirty="0" smtClean="0">
                  <a:latin typeface="Cambria" panose="02040503050406030204" pitchFamily="18" charset="0"/>
                </a:rPr>
                <a:t>UTRGV </a:t>
              </a:r>
              <a:r>
                <a:rPr lang="en-US" sz="1500" b="1" baseline="-25000" dirty="0">
                  <a:latin typeface="Cambria" panose="02040503050406030204" pitchFamily="18" charset="0"/>
                </a:rPr>
                <a:t>is </a:t>
              </a:r>
              <a:r>
                <a:rPr lang="en-US" sz="1500" b="1" baseline="-25000" dirty="0" smtClean="0">
                  <a:latin typeface="Cambria" panose="02040503050406030204" pitchFamily="18" charset="0"/>
                </a:rPr>
                <a:t>significantly lower </a:t>
              </a:r>
              <a:r>
                <a:rPr lang="en-US" sz="1500" b="1" baseline="-25000" dirty="0">
                  <a:latin typeface="Cambria" panose="02040503050406030204" pitchFamily="18" charset="0"/>
                </a:rPr>
                <a:t>than this comparison group</a:t>
              </a:r>
            </a:p>
            <a:p>
              <a:pPr fontAlgn="ctr">
                <a:spcBef>
                  <a:spcPct val="5000"/>
                </a:spcBef>
                <a:spcAft>
                  <a:spcPct val="5000"/>
                </a:spcAft>
                <a:buSzPct val="75000"/>
                <a:defRPr/>
              </a:pPr>
              <a:endParaRPr lang="en-US" sz="1000" b="1" baseline="-25000" dirty="0">
                <a:latin typeface="Cambria" panose="02040503050406030204" pitchFamily="18" charset="0"/>
              </a:endParaRPr>
            </a:p>
            <a:p>
              <a:pPr fontAlgn="ctr">
                <a:spcBef>
                  <a:spcPct val="5000"/>
                </a:spcBef>
                <a:spcAft>
                  <a:spcPct val="5000"/>
                </a:spcAft>
                <a:defRPr/>
              </a:pPr>
              <a:r>
                <a:rPr lang="en-US" sz="1500" b="1" baseline="-25000" dirty="0">
                  <a:latin typeface="Cambria" panose="02040503050406030204" pitchFamily="18" charset="0"/>
                </a:rPr>
                <a:t>            indicates the score of </a:t>
              </a:r>
              <a:r>
                <a:rPr lang="en-US" sz="1500" b="1" baseline="-25000" dirty="0" smtClean="0">
                  <a:latin typeface="Cambria" panose="02040503050406030204" pitchFamily="18" charset="0"/>
                </a:rPr>
                <a:t>UTRGV </a:t>
              </a:r>
              <a:r>
                <a:rPr lang="en-US" sz="1500" b="1" baseline="-25000" dirty="0">
                  <a:latin typeface="Cambria" panose="02040503050406030204" pitchFamily="18" charset="0"/>
                </a:rPr>
                <a:t>is </a:t>
              </a:r>
              <a:r>
                <a:rPr lang="en-US" sz="1500" b="1" baseline="-25000" dirty="0" smtClean="0">
                  <a:latin typeface="Cambria" panose="02040503050406030204" pitchFamily="18" charset="0"/>
                </a:rPr>
                <a:t>significantly higher </a:t>
              </a:r>
              <a:r>
                <a:rPr lang="en-US" sz="1500" b="1" baseline="-25000" dirty="0">
                  <a:latin typeface="Cambria" panose="02040503050406030204" pitchFamily="18" charset="0"/>
                </a:rPr>
                <a:t>than this comparison </a:t>
              </a:r>
              <a:r>
                <a:rPr lang="en-US" sz="1500" b="1" baseline="-25000" dirty="0" smtClean="0">
                  <a:latin typeface="Cambria" panose="02040503050406030204" pitchFamily="18" charset="0"/>
                </a:rPr>
                <a:t>group</a:t>
              </a:r>
            </a:p>
            <a:p>
              <a:pPr fontAlgn="ctr">
                <a:spcBef>
                  <a:spcPct val="5000"/>
                </a:spcBef>
                <a:spcAft>
                  <a:spcPct val="5000"/>
                </a:spcAft>
                <a:defRPr/>
              </a:pPr>
              <a:endParaRPr lang="en-US" sz="1000" b="1" baseline="-25000" dirty="0">
                <a:latin typeface="Cambria" panose="02040503050406030204" pitchFamily="18" charset="0"/>
              </a:endParaRPr>
            </a:p>
            <a:p>
              <a:pPr fontAlgn="ctr">
                <a:spcBef>
                  <a:spcPct val="60000"/>
                </a:spcBef>
                <a:buFont typeface="SPSS Marker Set" pitchFamily="2" charset="2"/>
                <a:buNone/>
                <a:defRPr/>
              </a:pPr>
              <a:r>
                <a:rPr lang="en-US" sz="1500" b="1" baseline="30000" dirty="0" smtClean="0">
                  <a:latin typeface="Cambria" panose="02040503050406030204" pitchFamily="18" charset="0"/>
                </a:rPr>
                <a:t>A </a:t>
              </a:r>
              <a:r>
                <a:rPr lang="en-US" sz="1500" baseline="30000" dirty="0" smtClean="0">
                  <a:latin typeface="Cambria" panose="02040503050406030204" pitchFamily="18" charset="0"/>
                </a:rPr>
                <a:t>BLANK</a:t>
              </a:r>
              <a:r>
                <a:rPr lang="en-US" sz="1500" b="1" baseline="30000" dirty="0" smtClean="0">
                  <a:latin typeface="Cambria" panose="02040503050406030204" pitchFamily="18" charset="0"/>
                </a:rPr>
                <a:t> indicates </a:t>
              </a:r>
              <a:r>
                <a:rPr lang="en-US" sz="1500" b="1" baseline="30000" dirty="0">
                  <a:latin typeface="Cambria" panose="02040503050406030204" pitchFamily="18" charset="0"/>
                </a:rPr>
                <a:t>no statistically significant difference</a:t>
              </a:r>
            </a:p>
          </p:txBody>
        </p:sp>
        <p:sp>
          <p:nvSpPr>
            <p:cNvPr id="15" name="Text Box 104"/>
            <p:cNvSpPr txBox="1">
              <a:spLocks noChangeArrowheads="1"/>
            </p:cNvSpPr>
            <p:nvPr/>
          </p:nvSpPr>
          <p:spPr bwMode="auto">
            <a:xfrm>
              <a:off x="3390900" y="5763414"/>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16" name="Text Box 104"/>
            <p:cNvSpPr txBox="1">
              <a:spLocks noChangeArrowheads="1"/>
            </p:cNvSpPr>
            <p:nvPr/>
          </p:nvSpPr>
          <p:spPr bwMode="auto">
            <a:xfrm>
              <a:off x="3390900" y="6001712"/>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grpSp>
      <p:graphicFrame>
        <p:nvGraphicFramePr>
          <p:cNvPr id="18" name="Group 2"/>
          <p:cNvGraphicFramePr>
            <a:graphicFrameLocks noGrp="1"/>
          </p:cNvGraphicFramePr>
          <p:nvPr>
            <p:ph idx="1"/>
            <p:extLst>
              <p:ext uri="{D42A27DB-BD31-4B8C-83A1-F6EECF244321}">
                <p14:modId xmlns:p14="http://schemas.microsoft.com/office/powerpoint/2010/main" val="1143429434"/>
              </p:ext>
            </p:extLst>
          </p:nvPr>
        </p:nvGraphicFramePr>
        <p:xfrm>
          <a:off x="1295400" y="1995550"/>
          <a:ext cx="7010396" cy="2547717"/>
        </p:xfrm>
        <a:graphic>
          <a:graphicData uri="http://schemas.openxmlformats.org/drawingml/2006/table">
            <a:tbl>
              <a:tblPr/>
              <a:tblGrid>
                <a:gridCol w="1636260">
                  <a:extLst>
                    <a:ext uri="{9D8B030D-6E8A-4147-A177-3AD203B41FA5}">
                      <a16:colId xmlns:a16="http://schemas.microsoft.com/office/drawing/2014/main" val="20000"/>
                    </a:ext>
                  </a:extLst>
                </a:gridCol>
                <a:gridCol w="802140">
                  <a:extLst>
                    <a:ext uri="{9D8B030D-6E8A-4147-A177-3AD203B41FA5}">
                      <a16:colId xmlns:a16="http://schemas.microsoft.com/office/drawing/2014/main" val="20001"/>
                    </a:ext>
                  </a:extLst>
                </a:gridCol>
                <a:gridCol w="535391">
                  <a:extLst>
                    <a:ext uri="{9D8B030D-6E8A-4147-A177-3AD203B41FA5}">
                      <a16:colId xmlns:a16="http://schemas.microsoft.com/office/drawing/2014/main" val="20002"/>
                    </a:ext>
                  </a:extLst>
                </a:gridCol>
                <a:gridCol w="681525">
                  <a:extLst>
                    <a:ext uri="{9D8B030D-6E8A-4147-A177-3AD203B41FA5}">
                      <a16:colId xmlns:a16="http://schemas.microsoft.com/office/drawing/2014/main" val="20003"/>
                    </a:ext>
                  </a:extLst>
                </a:gridCol>
                <a:gridCol w="681525">
                  <a:extLst>
                    <a:ext uri="{9D8B030D-6E8A-4147-A177-3AD203B41FA5}">
                      <a16:colId xmlns:a16="http://schemas.microsoft.com/office/drawing/2014/main" val="20004"/>
                    </a:ext>
                  </a:extLst>
                </a:gridCol>
                <a:gridCol w="669516">
                  <a:extLst>
                    <a:ext uri="{9D8B030D-6E8A-4147-A177-3AD203B41FA5}">
                      <a16:colId xmlns:a16="http://schemas.microsoft.com/office/drawing/2014/main" val="20005"/>
                    </a:ext>
                  </a:extLst>
                </a:gridCol>
                <a:gridCol w="668013">
                  <a:extLst>
                    <a:ext uri="{9D8B030D-6E8A-4147-A177-3AD203B41FA5}">
                      <a16:colId xmlns:a16="http://schemas.microsoft.com/office/drawing/2014/main" val="20006"/>
                    </a:ext>
                  </a:extLst>
                </a:gridCol>
                <a:gridCol w="668013">
                  <a:extLst>
                    <a:ext uri="{9D8B030D-6E8A-4147-A177-3AD203B41FA5}">
                      <a16:colId xmlns:a16="http://schemas.microsoft.com/office/drawing/2014/main" val="20007"/>
                    </a:ext>
                  </a:extLst>
                </a:gridCol>
                <a:gridCol w="668013">
                  <a:extLst>
                    <a:ext uri="{9D8B030D-6E8A-4147-A177-3AD203B41FA5}">
                      <a16:colId xmlns:a16="http://schemas.microsoft.com/office/drawing/2014/main" val="20008"/>
                    </a:ext>
                  </a:extLst>
                </a:gridCol>
              </a:tblGrid>
              <a:tr h="518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Cambria" panose="02040503050406030204" pitchFamily="18" charset="0"/>
                      </a:endParaRPr>
                    </a:p>
                  </a:txBody>
                  <a:tcPr marT="45727" marB="45727"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solidFill>
                            <a:schemeClr val="tx1"/>
                          </a:solidFill>
                          <a:effectLst/>
                          <a:latin typeface="Cambria" panose="02040503050406030204" pitchFamily="18" charset="0"/>
                          <a:cs typeface="Arial" charset="0"/>
                        </a:rPr>
                        <a:t>First-Year Students</a:t>
                      </a:r>
                      <a:endParaRPr kumimoji="0" lang="en-US" sz="1900" b="0"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solidFill>
                            <a:schemeClr val="tx1"/>
                          </a:solidFill>
                          <a:effectLst/>
                          <a:latin typeface="Cambria" panose="02040503050406030204" pitchFamily="18" charset="0"/>
                          <a:cs typeface="Arial" charset="0"/>
                        </a:rPr>
                        <a:t>Seniors</a:t>
                      </a:r>
                      <a:endParaRPr kumimoji="0" lang="en-US" sz="1900" b="0"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184">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ambria" panose="02040503050406030204" pitchFamily="18" charset="0"/>
                          <a:cs typeface="Arial" charset="0"/>
                        </a:rPr>
                        <a:t>Campus Environment</a:t>
                      </a:r>
                      <a:endParaRPr kumimoji="0" lang="en-US" sz="1800" b="0"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chemeClr val="tx1"/>
                          </a:solidFill>
                          <a:effectLst/>
                          <a:latin typeface="Cambria" panose="02040503050406030204" pitchFamily="18" charset="0"/>
                        </a:rPr>
                        <a:t>Compared with…</a:t>
                      </a: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chemeClr val="tx1"/>
                          </a:solidFill>
                          <a:effectLst/>
                          <a:latin typeface="Cambria" panose="02040503050406030204" pitchFamily="18" charset="0"/>
                        </a:rPr>
                        <a:t>Compared with …</a:t>
                      </a:r>
                      <a:endParaRPr kumimoji="0" lang="en-US" sz="1700" b="1"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12817">
                <a:tc vMerge="1">
                  <a:txBody>
                    <a:bodyPr/>
                    <a:lstStyle/>
                    <a:p>
                      <a:endParaRPr lang="en-US"/>
                    </a:p>
                  </a:txBody>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cs typeface="Arial" charset="0"/>
                        </a:rPr>
                        <a:t>Carnegie Class</a:t>
                      </a:r>
                      <a:endParaRPr kumimoji="0" lang="en-US" sz="105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cs typeface="Arial" charset="0"/>
                        </a:rPr>
                        <a:t>Carnegie Class</a:t>
                      </a:r>
                      <a:endParaRPr kumimoji="0" lang="en-US" sz="105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4298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Cambria" panose="02040503050406030204" pitchFamily="18" charset="0"/>
                        </a:rPr>
                        <a:t>Quality of Interactions</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smtClean="0">
                          <a:solidFill>
                            <a:srgbClr val="000000"/>
                          </a:solidFill>
                          <a:latin typeface="Cambria" panose="02040503050406030204" pitchFamily="18" charset="0"/>
                        </a:rPr>
                        <a:t>39.0</a:t>
                      </a:r>
                      <a:endParaRPr lang="en-US" sz="13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smtClean="0">
                          <a:solidFill>
                            <a:srgbClr val="000000"/>
                          </a:solidFill>
                          <a:latin typeface="Cambria" panose="02040503050406030204" pitchFamily="18" charset="0"/>
                        </a:rPr>
                        <a:t>39.2</a:t>
                      </a:r>
                      <a:endParaRPr lang="en-US" sz="13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348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Cambria" panose="02040503050406030204" pitchFamily="18" charset="0"/>
                        </a:rPr>
                        <a:t>Supportive Environment</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smtClean="0">
                          <a:solidFill>
                            <a:srgbClr val="000000"/>
                          </a:solidFill>
                          <a:latin typeface="Cambria" panose="02040503050406030204" pitchFamily="18" charset="0"/>
                        </a:rPr>
                        <a:t>35.8</a:t>
                      </a:r>
                      <a:endParaRPr lang="en-US" sz="13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smtClean="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smtClean="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smtClean="0">
                          <a:solidFill>
                            <a:srgbClr val="000000"/>
                          </a:solidFill>
                          <a:latin typeface="Cambria" panose="02040503050406030204" pitchFamily="18" charset="0"/>
                        </a:rPr>
                        <a:t>32.2</a:t>
                      </a:r>
                      <a:endParaRPr lang="en-US" sz="13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9" name="Text Box 104"/>
          <p:cNvSpPr txBox="1">
            <a:spLocks noChangeArrowheads="1"/>
          </p:cNvSpPr>
          <p:nvPr/>
        </p:nvSpPr>
        <p:spPr bwMode="auto">
          <a:xfrm>
            <a:off x="3886200" y="3657600"/>
            <a:ext cx="263371"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0" name="Text Box 104"/>
          <p:cNvSpPr txBox="1">
            <a:spLocks noChangeArrowheads="1"/>
          </p:cNvSpPr>
          <p:nvPr/>
        </p:nvSpPr>
        <p:spPr bwMode="auto">
          <a:xfrm>
            <a:off x="4419600" y="3638131"/>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1" name="Text Box 104"/>
          <p:cNvSpPr txBox="1">
            <a:spLocks noChangeArrowheads="1"/>
          </p:cNvSpPr>
          <p:nvPr/>
        </p:nvSpPr>
        <p:spPr bwMode="auto">
          <a:xfrm>
            <a:off x="5105400" y="3657679"/>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4" name="Text Box 104"/>
          <p:cNvSpPr txBox="1">
            <a:spLocks noChangeArrowheads="1"/>
          </p:cNvSpPr>
          <p:nvPr/>
        </p:nvSpPr>
        <p:spPr bwMode="auto">
          <a:xfrm>
            <a:off x="5106140" y="4100473"/>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5" name="Text Box 104"/>
          <p:cNvSpPr txBox="1">
            <a:spLocks noChangeArrowheads="1"/>
          </p:cNvSpPr>
          <p:nvPr/>
        </p:nvSpPr>
        <p:spPr bwMode="auto">
          <a:xfrm>
            <a:off x="6435571" y="3657679"/>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7" name="Text Box 104"/>
          <p:cNvSpPr txBox="1">
            <a:spLocks noChangeArrowheads="1"/>
          </p:cNvSpPr>
          <p:nvPr/>
        </p:nvSpPr>
        <p:spPr bwMode="auto">
          <a:xfrm>
            <a:off x="7121371" y="3657679"/>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8" name="Text Box 104"/>
          <p:cNvSpPr txBox="1">
            <a:spLocks noChangeArrowheads="1"/>
          </p:cNvSpPr>
          <p:nvPr/>
        </p:nvSpPr>
        <p:spPr bwMode="auto">
          <a:xfrm>
            <a:off x="7807171" y="3638131"/>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9" name="Text Box 104"/>
          <p:cNvSpPr txBox="1">
            <a:spLocks noChangeArrowheads="1"/>
          </p:cNvSpPr>
          <p:nvPr/>
        </p:nvSpPr>
        <p:spPr bwMode="auto">
          <a:xfrm>
            <a:off x="7121371" y="4100473"/>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30" name="Rectangle 4"/>
          <p:cNvSpPr>
            <a:spLocks noGrp="1" noChangeArrowheads="1"/>
          </p:cNvSpPr>
          <p:nvPr>
            <p:ph type="title"/>
          </p:nvPr>
        </p:nvSpPr>
        <p:spPr>
          <a:xfrm>
            <a:off x="0" y="183357"/>
            <a:ext cx="9144000" cy="1054819"/>
          </a:xfrm>
          <a:prstGeom prst="rect">
            <a:avLst/>
          </a:prstGeom>
        </p:spPr>
        <p:txBody>
          <a:bodyPr/>
          <a:lstStyle/>
          <a:p>
            <a:pPr algn="ctr" eaLnBrk="1" hangingPunct="1"/>
            <a:r>
              <a:rPr lang="en-US" sz="2800" b="1" dirty="0">
                <a:solidFill>
                  <a:srgbClr val="0000FF"/>
                </a:solidFill>
                <a:latin typeface="Cambria" panose="02040503050406030204" pitchFamily="18" charset="0"/>
                <a:cs typeface="Calibri" pitchFamily="34" charset="0"/>
              </a:rPr>
              <a:t>Performance Comparisons for UTRGV on</a:t>
            </a:r>
            <a:r>
              <a:rPr lang="en-US" sz="2800" b="1" dirty="0" smtClean="0">
                <a:solidFill>
                  <a:srgbClr val="0000FF"/>
                </a:solidFill>
                <a:latin typeface="Cambria" panose="02040503050406030204" pitchFamily="18" charset="0"/>
                <a:cs typeface="Calibri" pitchFamily="34" charset="0"/>
              </a:rPr>
              <a:t/>
            </a:r>
            <a:br>
              <a:rPr lang="en-US" sz="2800" b="1" dirty="0" smtClean="0">
                <a:solidFill>
                  <a:srgbClr val="0000FF"/>
                </a:solidFill>
                <a:latin typeface="Cambria" panose="02040503050406030204" pitchFamily="18" charset="0"/>
                <a:cs typeface="Calibri" pitchFamily="34" charset="0"/>
              </a:rPr>
            </a:br>
            <a:r>
              <a:rPr lang="en-US" sz="2800" b="1" dirty="0" smtClean="0">
                <a:solidFill>
                  <a:srgbClr val="0000FF"/>
                </a:solidFill>
                <a:latin typeface="Cambria" panose="02040503050406030204" pitchFamily="18" charset="0"/>
                <a:cs typeface="Calibri" pitchFamily="34" charset="0"/>
              </a:rPr>
              <a:t>Campus Environment</a:t>
            </a:r>
            <a:endParaRPr lang="en-US" sz="2800" b="1" u="sng" dirty="0" smtClean="0">
              <a:solidFill>
                <a:srgbClr val="0000FF"/>
              </a:solidFill>
              <a:latin typeface="Cambria" panose="02040503050406030204" pitchFamily="18" charset="0"/>
              <a:cs typeface="Calibri" pitchFamily="34" charset="0"/>
            </a:endParaRPr>
          </a:p>
        </p:txBody>
      </p:sp>
    </p:spTree>
    <p:extLst>
      <p:ext uri="{BB962C8B-B14F-4D97-AF65-F5344CB8AC3E}">
        <p14:creationId xmlns:p14="http://schemas.microsoft.com/office/powerpoint/2010/main" val="590826844"/>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4"/>
          <p:cNvSpPr>
            <a:spLocks noGrp="1" noChangeArrowheads="1"/>
          </p:cNvSpPr>
          <p:nvPr>
            <p:ph type="title"/>
          </p:nvPr>
        </p:nvSpPr>
        <p:spPr>
          <a:xfrm>
            <a:off x="0" y="183357"/>
            <a:ext cx="9144000" cy="852487"/>
          </a:xfrm>
          <a:prstGeom prst="rect">
            <a:avLst/>
          </a:prstGeom>
        </p:spPr>
        <p:txBody>
          <a:bodyPr/>
          <a:lstStyle/>
          <a:p>
            <a:pPr algn="ctr" eaLnBrk="1" hangingPunct="1"/>
            <a:r>
              <a:rPr lang="en-US" sz="3200" b="1" dirty="0" smtClean="0">
                <a:solidFill>
                  <a:srgbClr val="0000FF"/>
                </a:solidFill>
                <a:latin typeface="Cambria" panose="02040503050406030204" pitchFamily="18" charset="0"/>
                <a:cs typeface="Calibri" pitchFamily="34" charset="0"/>
              </a:rPr>
              <a:t>Satisfaction with UTRGV</a:t>
            </a:r>
            <a:endParaRPr lang="en-US" sz="3200" b="1" u="sng" dirty="0" smtClean="0">
              <a:solidFill>
                <a:srgbClr val="0000FF"/>
              </a:solidFill>
              <a:latin typeface="Cambria" panose="02040503050406030204" pitchFamily="18" charset="0"/>
              <a:cs typeface="Calibri" pitchFamily="34" charset="0"/>
            </a:endParaRPr>
          </a:p>
        </p:txBody>
      </p:sp>
      <p:sp>
        <p:nvSpPr>
          <p:cNvPr id="14340" name="Line 6"/>
          <p:cNvSpPr>
            <a:spLocks noChangeShapeType="1"/>
          </p:cNvSpPr>
          <p:nvPr/>
        </p:nvSpPr>
        <p:spPr bwMode="auto">
          <a:xfrm>
            <a:off x="0" y="990600"/>
            <a:ext cx="9144000" cy="0"/>
          </a:xfrm>
          <a:prstGeom prst="line">
            <a:avLst/>
          </a:prstGeom>
          <a:noFill/>
          <a:ln w="38100">
            <a:solidFill>
              <a:srgbClr val="FF6600"/>
            </a:solidFill>
            <a:miter lim="800000"/>
            <a:headEnd/>
            <a:tailEnd/>
          </a:ln>
        </p:spPr>
        <p:txBody>
          <a:bodyPr wrap="none"/>
          <a:lstStyle/>
          <a:p>
            <a:endParaRPr lang="en-US" dirty="0"/>
          </a:p>
        </p:txBody>
      </p:sp>
      <p:sp>
        <p:nvSpPr>
          <p:cNvPr id="5" name="Rectangle 4"/>
          <p:cNvSpPr/>
          <p:nvPr/>
        </p:nvSpPr>
        <p:spPr>
          <a:xfrm>
            <a:off x="1524000" y="1196756"/>
            <a:ext cx="6096000" cy="646331"/>
          </a:xfrm>
          <a:prstGeom prst="rect">
            <a:avLst/>
          </a:prstGeom>
        </p:spPr>
        <p:txBody>
          <a:bodyPr wrap="square">
            <a:spAutoFit/>
          </a:bodyPr>
          <a:lstStyle/>
          <a:p>
            <a:pPr algn="ctr"/>
            <a:r>
              <a:rPr lang="en-US" sz="1800" dirty="0">
                <a:latin typeface="Cambria" panose="02040503050406030204" pitchFamily="18" charset="0"/>
              </a:rPr>
              <a:t>Percentage Rating Their Overall Experience </a:t>
            </a:r>
            <a:r>
              <a:rPr lang="en-US" sz="1800" dirty="0" smtClean="0">
                <a:latin typeface="Cambria" panose="02040503050406030204" pitchFamily="18" charset="0"/>
              </a:rPr>
              <a:t>at their institution as </a:t>
            </a:r>
            <a:r>
              <a:rPr lang="en-US" sz="1800" dirty="0">
                <a:latin typeface="Cambria" panose="02040503050406030204" pitchFamily="18" charset="0"/>
              </a:rPr>
              <a:t>"Excellent" or "Good"</a:t>
            </a:r>
          </a:p>
        </p:txBody>
      </p:sp>
      <p:graphicFrame>
        <p:nvGraphicFramePr>
          <p:cNvPr id="11" name="Chart 10"/>
          <p:cNvGraphicFramePr>
            <a:graphicFrameLocks/>
          </p:cNvGraphicFramePr>
          <p:nvPr>
            <p:extLst>
              <p:ext uri="{D42A27DB-BD31-4B8C-83A1-F6EECF244321}">
                <p14:modId xmlns:p14="http://schemas.microsoft.com/office/powerpoint/2010/main" val="4266921817"/>
              </p:ext>
            </p:extLst>
          </p:nvPr>
        </p:nvGraphicFramePr>
        <p:xfrm>
          <a:off x="2286000" y="2057400"/>
          <a:ext cx="4572000" cy="34575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70922118"/>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990600"/>
            <a:ext cx="9144000" cy="0"/>
          </a:xfrm>
          <a:prstGeom prst="line">
            <a:avLst/>
          </a:prstGeom>
          <a:noFill/>
          <a:ln w="38100">
            <a:solidFill>
              <a:srgbClr val="FF6600"/>
            </a:solidFill>
            <a:miter lim="800000"/>
            <a:headEnd/>
            <a:tailEnd/>
          </a:ln>
        </p:spPr>
        <p:txBody>
          <a:bodyPr wrap="none"/>
          <a:lstStyle/>
          <a:p>
            <a:endParaRPr lang="en-US" dirty="0"/>
          </a:p>
        </p:txBody>
      </p:sp>
      <p:sp>
        <p:nvSpPr>
          <p:cNvPr id="7" name="Rectangle 6"/>
          <p:cNvSpPr/>
          <p:nvPr/>
        </p:nvSpPr>
        <p:spPr>
          <a:xfrm>
            <a:off x="1538424" y="1196756"/>
            <a:ext cx="6096000" cy="646331"/>
          </a:xfrm>
          <a:prstGeom prst="rect">
            <a:avLst/>
          </a:prstGeom>
        </p:spPr>
        <p:txBody>
          <a:bodyPr wrap="square">
            <a:spAutoFit/>
          </a:bodyPr>
          <a:lstStyle/>
          <a:p>
            <a:pPr algn="ctr"/>
            <a:r>
              <a:rPr lang="en-US" sz="1800" dirty="0">
                <a:latin typeface="Cambria" panose="02040503050406030204" pitchFamily="18" charset="0"/>
              </a:rPr>
              <a:t>Percentage </a:t>
            </a:r>
            <a:r>
              <a:rPr lang="en-US" sz="1800" dirty="0" smtClean="0">
                <a:latin typeface="Cambria" panose="02040503050406030204" pitchFamily="18" charset="0"/>
              </a:rPr>
              <a:t>who would “Definitely” or “Probably” Attend this Institution Again</a:t>
            </a:r>
            <a:endParaRPr lang="en-US" sz="1800" dirty="0">
              <a:latin typeface="Cambria" panose="02040503050406030204" pitchFamily="18" charset="0"/>
            </a:endParaRPr>
          </a:p>
        </p:txBody>
      </p:sp>
      <p:graphicFrame>
        <p:nvGraphicFramePr>
          <p:cNvPr id="8" name="Chart 7"/>
          <p:cNvGraphicFramePr>
            <a:graphicFrameLocks/>
          </p:cNvGraphicFramePr>
          <p:nvPr>
            <p:extLst>
              <p:ext uri="{D42A27DB-BD31-4B8C-83A1-F6EECF244321}">
                <p14:modId xmlns:p14="http://schemas.microsoft.com/office/powerpoint/2010/main" val="4222961385"/>
              </p:ext>
            </p:extLst>
          </p:nvPr>
        </p:nvGraphicFramePr>
        <p:xfrm>
          <a:off x="2210445" y="2003999"/>
          <a:ext cx="4751957" cy="3733800"/>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4"/>
          <p:cNvSpPr txBox="1">
            <a:spLocks noChangeArrowheads="1"/>
          </p:cNvSpPr>
          <p:nvPr/>
        </p:nvSpPr>
        <p:spPr>
          <a:xfrm>
            <a:off x="0" y="183357"/>
            <a:ext cx="9144000" cy="852487"/>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3200" b="1" kern="0" dirty="0" smtClean="0">
                <a:solidFill>
                  <a:srgbClr val="0000FF"/>
                </a:solidFill>
                <a:latin typeface="Cambria" panose="02040503050406030204" pitchFamily="18" charset="0"/>
                <a:cs typeface="Calibri" pitchFamily="34" charset="0"/>
              </a:rPr>
              <a:t>Satisfaction with UTRGV</a:t>
            </a:r>
            <a:endParaRPr lang="en-US" sz="3200" b="1" u="sng" kern="0" dirty="0" smtClean="0">
              <a:solidFill>
                <a:srgbClr val="0000FF"/>
              </a:solidFill>
              <a:latin typeface="Cambria" panose="02040503050406030204" pitchFamily="18" charset="0"/>
              <a:cs typeface="Calibri" pitchFamily="34" charset="0"/>
            </a:endParaRPr>
          </a:p>
        </p:txBody>
      </p:sp>
    </p:spTree>
    <p:extLst>
      <p:ext uri="{BB962C8B-B14F-4D97-AF65-F5344CB8AC3E}">
        <p14:creationId xmlns:p14="http://schemas.microsoft.com/office/powerpoint/2010/main" val="3489433404"/>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990600"/>
            <a:ext cx="9144000" cy="0"/>
          </a:xfrm>
          <a:prstGeom prst="line">
            <a:avLst/>
          </a:prstGeom>
          <a:noFill/>
          <a:ln w="38100">
            <a:solidFill>
              <a:srgbClr val="FF6600"/>
            </a:solidFill>
            <a:miter lim="800000"/>
            <a:headEnd/>
            <a:tailEnd/>
          </a:ln>
        </p:spPr>
        <p:txBody>
          <a:bodyPr wrap="none"/>
          <a:lstStyle/>
          <a:p>
            <a:endParaRPr lang="en-US" dirty="0"/>
          </a:p>
        </p:txBody>
      </p:sp>
      <p:sp>
        <p:nvSpPr>
          <p:cNvPr id="4" name="Rectangle 3"/>
          <p:cNvSpPr/>
          <p:nvPr/>
        </p:nvSpPr>
        <p:spPr>
          <a:xfrm>
            <a:off x="1219200" y="1498852"/>
            <a:ext cx="7010400" cy="1077218"/>
          </a:xfrm>
          <a:prstGeom prst="rect">
            <a:avLst/>
          </a:prstGeom>
        </p:spPr>
        <p:txBody>
          <a:bodyPr wrap="square">
            <a:spAutoFit/>
          </a:bodyPr>
          <a:lstStyle/>
          <a:p>
            <a:pPr algn="ctr">
              <a:spcAft>
                <a:spcPts val="600"/>
              </a:spcAft>
            </a:pPr>
            <a:r>
              <a:rPr lang="en-US" sz="1600" u="sng" dirty="0" smtClean="0">
                <a:solidFill>
                  <a:schemeClr val="tx1"/>
                </a:solidFill>
                <a:latin typeface="Cambria" panose="02040503050406030204" pitchFamily="18" charset="0"/>
              </a:rPr>
              <a:t>Recommendation</a:t>
            </a:r>
            <a:r>
              <a:rPr lang="en-US" sz="1600" dirty="0" smtClean="0">
                <a:solidFill>
                  <a:schemeClr val="tx1"/>
                </a:solidFill>
                <a:latin typeface="Cambria" panose="02040503050406030204" pitchFamily="18" charset="0"/>
              </a:rPr>
              <a:t>: </a:t>
            </a:r>
            <a:r>
              <a:rPr lang="en-US" sz="1600" dirty="0" smtClean="0">
                <a:latin typeface="Cambria" panose="02040503050406030204" pitchFamily="18" charset="0"/>
              </a:rPr>
              <a:t>Consider initiatives that will aid in improving the interactions of students with Academic Advisors, Faculty, Student Services Staff (career services, student activities, housing, etc.), and Other Administrative Staff (registrar, financial aid, etc.).</a:t>
            </a:r>
          </a:p>
        </p:txBody>
      </p:sp>
      <p:sp>
        <p:nvSpPr>
          <p:cNvPr id="5" name="Rectangle 2"/>
          <p:cNvSpPr txBox="1">
            <a:spLocks noChangeArrowheads="1"/>
          </p:cNvSpPr>
          <p:nvPr/>
        </p:nvSpPr>
        <p:spPr>
          <a:xfrm>
            <a:off x="0" y="1028418"/>
            <a:ext cx="9144000" cy="470434"/>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400" kern="0" dirty="0" smtClean="0">
                <a:solidFill>
                  <a:srgbClr val="006600"/>
                </a:solidFill>
                <a:latin typeface="Cambria" panose="02040503050406030204" pitchFamily="18" charset="0"/>
                <a:cs typeface="Calibri" pitchFamily="34" charset="0"/>
              </a:rPr>
              <a:t>Campus Environment: Quality of Interactions</a:t>
            </a:r>
            <a:endParaRPr lang="en-US" sz="2400" b="1" kern="0" dirty="0" smtClean="0">
              <a:solidFill>
                <a:srgbClr val="006600"/>
              </a:solidFill>
              <a:latin typeface="Cambria" panose="02040503050406030204" pitchFamily="18" charset="0"/>
              <a:cs typeface="Calibri" pitchFamily="34" charset="0"/>
            </a:endParaRPr>
          </a:p>
        </p:txBody>
      </p:sp>
      <p:graphicFrame>
        <p:nvGraphicFramePr>
          <p:cNvPr id="7" name="Group 2"/>
          <p:cNvGraphicFramePr>
            <a:graphicFrameLocks/>
          </p:cNvGraphicFramePr>
          <p:nvPr>
            <p:extLst>
              <p:ext uri="{D42A27DB-BD31-4B8C-83A1-F6EECF244321}">
                <p14:modId xmlns:p14="http://schemas.microsoft.com/office/powerpoint/2010/main" val="290544639"/>
              </p:ext>
            </p:extLst>
          </p:nvPr>
        </p:nvGraphicFramePr>
        <p:xfrm>
          <a:off x="1371599" y="2661235"/>
          <a:ext cx="6248401" cy="2667084"/>
        </p:xfrm>
        <a:graphic>
          <a:graphicData uri="http://schemas.openxmlformats.org/drawingml/2006/table">
            <a:tbl>
              <a:tblPr/>
              <a:tblGrid>
                <a:gridCol w="1358349">
                  <a:extLst>
                    <a:ext uri="{9D8B030D-6E8A-4147-A177-3AD203B41FA5}">
                      <a16:colId xmlns:a16="http://schemas.microsoft.com/office/drawing/2014/main" val="20000"/>
                    </a:ext>
                  </a:extLst>
                </a:gridCol>
                <a:gridCol w="696801">
                  <a:extLst>
                    <a:ext uri="{9D8B030D-6E8A-4147-A177-3AD203B41FA5}">
                      <a16:colId xmlns:a16="http://schemas.microsoft.com/office/drawing/2014/main" val="20001"/>
                    </a:ext>
                  </a:extLst>
                </a:gridCol>
                <a:gridCol w="595405">
                  <a:extLst>
                    <a:ext uri="{9D8B030D-6E8A-4147-A177-3AD203B41FA5}">
                      <a16:colId xmlns:a16="http://schemas.microsoft.com/office/drawing/2014/main" val="20002"/>
                    </a:ext>
                  </a:extLst>
                </a:gridCol>
                <a:gridCol w="607447">
                  <a:extLst>
                    <a:ext uri="{9D8B030D-6E8A-4147-A177-3AD203B41FA5}">
                      <a16:colId xmlns:a16="http://schemas.microsoft.com/office/drawing/2014/main" val="20003"/>
                    </a:ext>
                  </a:extLst>
                </a:gridCol>
                <a:gridCol w="607447">
                  <a:extLst>
                    <a:ext uri="{9D8B030D-6E8A-4147-A177-3AD203B41FA5}">
                      <a16:colId xmlns:a16="http://schemas.microsoft.com/office/drawing/2014/main" val="20004"/>
                    </a:ext>
                  </a:extLst>
                </a:gridCol>
                <a:gridCol w="596743">
                  <a:extLst>
                    <a:ext uri="{9D8B030D-6E8A-4147-A177-3AD203B41FA5}">
                      <a16:colId xmlns:a16="http://schemas.microsoft.com/office/drawing/2014/main" val="20005"/>
                    </a:ext>
                  </a:extLst>
                </a:gridCol>
                <a:gridCol w="595403">
                  <a:extLst>
                    <a:ext uri="{9D8B030D-6E8A-4147-A177-3AD203B41FA5}">
                      <a16:colId xmlns:a16="http://schemas.microsoft.com/office/drawing/2014/main" val="20006"/>
                    </a:ext>
                  </a:extLst>
                </a:gridCol>
                <a:gridCol w="595403">
                  <a:extLst>
                    <a:ext uri="{9D8B030D-6E8A-4147-A177-3AD203B41FA5}">
                      <a16:colId xmlns:a16="http://schemas.microsoft.com/office/drawing/2014/main" val="20007"/>
                    </a:ext>
                  </a:extLst>
                </a:gridCol>
                <a:gridCol w="595403">
                  <a:extLst>
                    <a:ext uri="{9D8B030D-6E8A-4147-A177-3AD203B41FA5}">
                      <a16:colId xmlns:a16="http://schemas.microsoft.com/office/drawing/2014/main" val="20008"/>
                    </a:ext>
                  </a:extLst>
                </a:gridCol>
              </a:tblGrid>
              <a:tr h="39225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a:txBody>
                  <a:tcPr marT="45727" marB="45727"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mbria" panose="02040503050406030204" pitchFamily="18" charset="0"/>
                          <a:cs typeface="Arial" charset="0"/>
                        </a:rPr>
                        <a:t>First-Year Students</a:t>
                      </a:r>
                      <a:endParaRPr kumimoji="0" lang="en-US" sz="1200" b="0"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mbria" panose="02040503050406030204" pitchFamily="18" charset="0"/>
                          <a:cs typeface="Arial" charset="0"/>
                        </a:rPr>
                        <a:t>Seniors</a:t>
                      </a:r>
                      <a:endParaRPr kumimoji="0" lang="en-US" sz="1200" b="0"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4556">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mbria" panose="02040503050406030204" pitchFamily="18" charset="0"/>
                          <a:cs typeface="Arial" charset="0"/>
                        </a:rPr>
                        <a:t>Quality of your interactions with the following</a:t>
                      </a:r>
                      <a:endParaRPr kumimoji="0" lang="en-US" sz="1200" b="0"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mbria" panose="02040503050406030204" pitchFamily="18" charset="0"/>
                          <a:cs typeface="Arial" charset="0"/>
                        </a:rPr>
                        <a:t>UTRGV Score</a:t>
                      </a:r>
                      <a:endParaRPr kumimoji="0" lang="en-US" sz="1100" b="0"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mbria" panose="02040503050406030204" pitchFamily="18" charset="0"/>
                        </a:rPr>
                        <a:t>Compared with…</a:t>
                      </a: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cs typeface="Arial" charset="0"/>
                        </a:rPr>
                        <a:t>UTRGV Score</a:t>
                      </a:r>
                      <a:endParaRPr kumimoji="0" lang="en-US" sz="105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mbria" panose="02040503050406030204" pitchFamily="18" charset="0"/>
                        </a:rPr>
                        <a:t>Compared with …</a:t>
                      </a:r>
                      <a:endParaRPr kumimoji="0" lang="en-US" sz="1200" b="1"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312462">
                <a:tc vMerge="1">
                  <a:txBody>
                    <a:bodyPr/>
                    <a:lstStyle/>
                    <a:p>
                      <a:endParaRPr lang="en-US"/>
                    </a:p>
                  </a:txBody>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Cambria" panose="02040503050406030204" pitchFamily="18" charset="0"/>
                          <a:cs typeface="Arial" charset="0"/>
                        </a:rPr>
                        <a:t>UT System</a:t>
                      </a:r>
                      <a:endParaRPr kumimoji="0" lang="en-US" sz="90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Cambria" panose="02040503050406030204" pitchFamily="18" charset="0"/>
                          <a:cs typeface="Arial" charset="0"/>
                        </a:rPr>
                        <a:t>Carnegie Class</a:t>
                      </a:r>
                      <a:endParaRPr kumimoji="0" lang="en-US" sz="90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Cambria" panose="02040503050406030204" pitchFamily="18" charset="0"/>
                          <a:cs typeface="Arial" charset="0"/>
                        </a:rPr>
                        <a:t>UT System</a:t>
                      </a:r>
                      <a:endParaRPr kumimoji="0" lang="en-US" sz="90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Cambria" panose="02040503050406030204" pitchFamily="18" charset="0"/>
                          <a:cs typeface="Arial" charset="0"/>
                        </a:rPr>
                        <a:t>Carnegie Class</a:t>
                      </a:r>
                      <a:endParaRPr kumimoji="0" lang="en-US" sz="90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335296">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50" b="1" i="1" u="none" strike="noStrike" cap="none" normalizeH="0" baseline="0" dirty="0" smtClean="0">
                          <a:ln>
                            <a:noFill/>
                          </a:ln>
                          <a:solidFill>
                            <a:schemeClr val="tx1"/>
                          </a:solidFill>
                          <a:effectLst/>
                          <a:latin typeface="Cambria" panose="02040503050406030204" pitchFamily="18" charset="0"/>
                        </a:rPr>
                        <a:t>Academic Advisors</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100" b="1" i="0" u="none" strike="noStrike" dirty="0" smtClean="0">
                          <a:solidFill>
                            <a:srgbClr val="000000"/>
                          </a:solidFill>
                          <a:latin typeface="Cambria" panose="02040503050406030204" pitchFamily="18" charset="0"/>
                        </a:rPr>
                        <a:t>4.8</a:t>
                      </a:r>
                      <a:endParaRPr lang="en-US" sz="11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100" b="1" i="0" u="none" strike="noStrike" dirty="0" smtClean="0">
                          <a:solidFill>
                            <a:srgbClr val="000000"/>
                          </a:solidFill>
                          <a:latin typeface="Cambria" panose="02040503050406030204" pitchFamily="18" charset="0"/>
                        </a:rPr>
                        <a:t>4.7</a:t>
                      </a:r>
                      <a:endParaRPr lang="en-US" sz="11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800" b="1" i="0" u="none" strike="noStrike" dirty="0">
                          <a:solidFill>
                            <a:srgbClr val="000000"/>
                          </a:solidFill>
                          <a:latin typeface="Cambria" panose="02040503050406030204" pitchFamily="18" charset="0"/>
                        </a:rPr>
                        <a:t> </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379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50" b="1" i="1" u="none" strike="noStrike" cap="none" normalizeH="0" baseline="0" dirty="0" smtClean="0">
                          <a:ln>
                            <a:noFill/>
                          </a:ln>
                          <a:solidFill>
                            <a:schemeClr val="tx1"/>
                          </a:solidFill>
                          <a:effectLst/>
                          <a:latin typeface="Cambria" panose="02040503050406030204" pitchFamily="18" charset="0"/>
                        </a:rPr>
                        <a:t>Faculty</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100" b="1" i="0" u="none" strike="noStrike" dirty="0" smtClean="0">
                          <a:solidFill>
                            <a:srgbClr val="000000"/>
                          </a:solidFill>
                          <a:latin typeface="Cambria" panose="02040503050406030204" pitchFamily="18" charset="0"/>
                        </a:rPr>
                        <a:t>4.9</a:t>
                      </a:r>
                      <a:endParaRPr lang="en-US" sz="11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800" b="1" i="0" u="none" strike="noStrike" dirty="0" smtClean="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800" b="1" i="0" u="none" strike="noStrike" dirty="0" smtClean="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100" b="1" i="0" u="none" strike="noStrike" dirty="0" smtClean="0">
                          <a:solidFill>
                            <a:srgbClr val="000000"/>
                          </a:solidFill>
                          <a:latin typeface="Cambria" panose="02040503050406030204" pitchFamily="18" charset="0"/>
                        </a:rPr>
                        <a:t>5.3</a:t>
                      </a:r>
                      <a:endParaRPr lang="en-US" sz="11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296">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50" b="1" i="1" u="none" strike="noStrike" cap="none" normalizeH="0" baseline="0" dirty="0" smtClean="0">
                          <a:ln>
                            <a:noFill/>
                          </a:ln>
                          <a:solidFill>
                            <a:schemeClr val="tx1"/>
                          </a:solidFill>
                          <a:effectLst/>
                          <a:latin typeface="Cambria" panose="02040503050406030204" pitchFamily="18" charset="0"/>
                        </a:rPr>
                        <a:t>Student Services</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100" b="1" i="0" u="none" strike="noStrike" dirty="0" smtClean="0">
                          <a:solidFill>
                            <a:srgbClr val="000000"/>
                          </a:solidFill>
                          <a:latin typeface="Cambria" panose="02040503050406030204" pitchFamily="18" charset="0"/>
                        </a:rPr>
                        <a:t>4.7</a:t>
                      </a:r>
                      <a:endParaRPr lang="en-US" sz="11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100" b="1" i="0" u="none" strike="noStrike" dirty="0" smtClean="0">
                          <a:solidFill>
                            <a:srgbClr val="000000"/>
                          </a:solidFill>
                          <a:latin typeface="Cambria" panose="02040503050406030204" pitchFamily="18" charset="0"/>
                        </a:rPr>
                        <a:t>4.6</a:t>
                      </a:r>
                      <a:endParaRPr lang="en-US" sz="11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46111">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50" b="1" i="1" u="none" strike="noStrike" cap="none" normalizeH="0" baseline="0" dirty="0" smtClean="0">
                          <a:ln>
                            <a:noFill/>
                          </a:ln>
                          <a:solidFill>
                            <a:schemeClr val="tx1"/>
                          </a:solidFill>
                          <a:effectLst/>
                          <a:latin typeface="Cambria" panose="02040503050406030204" pitchFamily="18" charset="0"/>
                        </a:rPr>
                        <a:t>Other Administrative Staff</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100" b="1" i="0" u="none" strike="noStrike" dirty="0" smtClean="0">
                          <a:solidFill>
                            <a:srgbClr val="000000"/>
                          </a:solidFill>
                          <a:latin typeface="Cambria" panose="02040503050406030204" pitchFamily="18" charset="0"/>
                        </a:rPr>
                        <a:t>4.6</a:t>
                      </a:r>
                      <a:endParaRPr lang="en-US" sz="11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100" b="1" i="0" u="none" strike="noStrike" dirty="0" smtClean="0">
                          <a:solidFill>
                            <a:srgbClr val="000000"/>
                          </a:solidFill>
                          <a:latin typeface="Cambria" panose="02040503050406030204" pitchFamily="18" charset="0"/>
                        </a:rPr>
                        <a:t>4.4</a:t>
                      </a:r>
                      <a:endParaRPr lang="en-US" sz="11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grpSp>
        <p:nvGrpSpPr>
          <p:cNvPr id="8" name="Group 73"/>
          <p:cNvGrpSpPr>
            <a:grpSpLocks/>
          </p:cNvGrpSpPr>
          <p:nvPr/>
        </p:nvGrpSpPr>
        <p:grpSpPr bwMode="auto">
          <a:xfrm>
            <a:off x="1905000" y="5408460"/>
            <a:ext cx="5181600" cy="822789"/>
            <a:chOff x="3314700" y="5558605"/>
            <a:chExt cx="5486400" cy="1161593"/>
          </a:xfrm>
        </p:grpSpPr>
        <p:sp>
          <p:nvSpPr>
            <p:cNvPr id="9" name="Text Box 85"/>
            <p:cNvSpPr txBox="1">
              <a:spLocks noChangeArrowheads="1"/>
            </p:cNvSpPr>
            <p:nvPr/>
          </p:nvSpPr>
          <p:spPr bwMode="auto">
            <a:xfrm>
              <a:off x="3314700" y="5558605"/>
              <a:ext cx="5486400" cy="1161593"/>
            </a:xfrm>
            <a:prstGeom prst="rect">
              <a:avLst/>
            </a:prstGeom>
            <a:solidFill>
              <a:srgbClr val="CCFFFF"/>
            </a:solidFill>
            <a:ln w="50800">
              <a:solidFill>
                <a:schemeClr val="tx1"/>
              </a:solidFill>
              <a:miter lim="800000"/>
              <a:headEnd/>
              <a:tailEnd/>
            </a:ln>
          </p:spPr>
          <p:txBody>
            <a:bodyPr tIns="0" bIns="0">
              <a:spAutoFit/>
            </a:bodyPr>
            <a:lstStyle/>
            <a:p>
              <a:pPr algn="ctr">
                <a:spcBef>
                  <a:spcPct val="5000"/>
                </a:spcBef>
                <a:spcAft>
                  <a:spcPct val="5000"/>
                </a:spcAft>
                <a:defRPr/>
              </a:pPr>
              <a:r>
                <a:rPr lang="en-US" sz="1200" b="1" baseline="-25000" dirty="0">
                  <a:latin typeface="Cambria" panose="02040503050406030204" pitchFamily="18" charset="0"/>
                </a:rPr>
                <a:t>The Scale is </a:t>
              </a:r>
              <a:r>
                <a:rPr lang="en-US" sz="1200" b="1" baseline="-25000" dirty="0" smtClean="0">
                  <a:latin typeface="Cambria" panose="02040503050406030204" pitchFamily="18" charset="0"/>
                </a:rPr>
                <a:t>7 points</a:t>
              </a:r>
            </a:p>
            <a:p>
              <a:pPr>
                <a:spcBef>
                  <a:spcPct val="5000"/>
                </a:spcBef>
                <a:spcAft>
                  <a:spcPct val="5000"/>
                </a:spcAft>
                <a:defRPr/>
              </a:pPr>
              <a:endParaRPr lang="en-US" sz="400" b="1" baseline="-25000" dirty="0">
                <a:latin typeface="Cambria" panose="02040503050406030204" pitchFamily="18" charset="0"/>
              </a:endParaRPr>
            </a:p>
            <a:p>
              <a:pPr fontAlgn="ctr">
                <a:spcBef>
                  <a:spcPct val="5000"/>
                </a:spcBef>
                <a:spcAft>
                  <a:spcPct val="5000"/>
                </a:spcAft>
                <a:buSzPct val="75000"/>
                <a:defRPr/>
              </a:pPr>
              <a:r>
                <a:rPr lang="en-US" sz="1200" b="1" baseline="-25000" dirty="0" smtClean="0">
                  <a:latin typeface="Cambria" panose="02040503050406030204" pitchFamily="18" charset="0"/>
                </a:rPr>
                <a:t>              </a:t>
              </a:r>
              <a:r>
                <a:rPr lang="en-US" sz="1200" b="1" baseline="-25000" dirty="0">
                  <a:latin typeface="Cambria" panose="02040503050406030204" pitchFamily="18" charset="0"/>
                </a:rPr>
                <a:t>indicates the score of </a:t>
              </a:r>
              <a:r>
                <a:rPr lang="en-US" sz="1200" b="1" baseline="-25000" dirty="0" smtClean="0">
                  <a:latin typeface="Cambria" panose="02040503050406030204" pitchFamily="18" charset="0"/>
                </a:rPr>
                <a:t>UTRGV </a:t>
              </a:r>
              <a:r>
                <a:rPr lang="en-US" sz="1200" b="1" baseline="-25000" dirty="0">
                  <a:latin typeface="Cambria" panose="02040503050406030204" pitchFamily="18" charset="0"/>
                </a:rPr>
                <a:t>is </a:t>
              </a:r>
              <a:r>
                <a:rPr lang="en-US" sz="1200" b="1" baseline="-25000" dirty="0" smtClean="0">
                  <a:latin typeface="Cambria" panose="02040503050406030204" pitchFamily="18" charset="0"/>
                </a:rPr>
                <a:t>significantly lower </a:t>
              </a:r>
              <a:r>
                <a:rPr lang="en-US" sz="1200" b="1" baseline="-25000" dirty="0">
                  <a:latin typeface="Cambria" panose="02040503050406030204" pitchFamily="18" charset="0"/>
                </a:rPr>
                <a:t>than this comparison group</a:t>
              </a:r>
            </a:p>
            <a:p>
              <a:pPr fontAlgn="ctr">
                <a:spcBef>
                  <a:spcPct val="5000"/>
                </a:spcBef>
                <a:spcAft>
                  <a:spcPct val="5000"/>
                </a:spcAft>
                <a:buSzPct val="75000"/>
                <a:defRPr/>
              </a:pPr>
              <a:endParaRPr lang="en-US" sz="800" b="1" baseline="-25000" dirty="0">
                <a:latin typeface="Cambria" panose="02040503050406030204" pitchFamily="18" charset="0"/>
              </a:endParaRPr>
            </a:p>
            <a:p>
              <a:pPr fontAlgn="ctr">
                <a:spcBef>
                  <a:spcPct val="5000"/>
                </a:spcBef>
                <a:spcAft>
                  <a:spcPct val="5000"/>
                </a:spcAft>
                <a:defRPr/>
              </a:pPr>
              <a:r>
                <a:rPr lang="en-US" sz="1200" b="1" baseline="-25000" dirty="0">
                  <a:latin typeface="Cambria" panose="02040503050406030204" pitchFamily="18" charset="0"/>
                </a:rPr>
                <a:t>  </a:t>
              </a:r>
              <a:r>
                <a:rPr lang="en-US" sz="1200" b="1" baseline="-25000" dirty="0" smtClean="0">
                  <a:latin typeface="Cambria" panose="02040503050406030204" pitchFamily="18" charset="0"/>
                </a:rPr>
                <a:t>            </a:t>
              </a:r>
              <a:r>
                <a:rPr lang="en-US" sz="1200" b="1" baseline="-25000" dirty="0">
                  <a:latin typeface="Cambria" panose="02040503050406030204" pitchFamily="18" charset="0"/>
                </a:rPr>
                <a:t>indicates the score of </a:t>
              </a:r>
              <a:r>
                <a:rPr lang="en-US" sz="1200" b="1" baseline="-25000" dirty="0" smtClean="0">
                  <a:latin typeface="Cambria" panose="02040503050406030204" pitchFamily="18" charset="0"/>
                </a:rPr>
                <a:t>UTRGV </a:t>
              </a:r>
              <a:r>
                <a:rPr lang="en-US" sz="1200" b="1" baseline="-25000" dirty="0">
                  <a:latin typeface="Cambria" panose="02040503050406030204" pitchFamily="18" charset="0"/>
                </a:rPr>
                <a:t>is </a:t>
              </a:r>
              <a:r>
                <a:rPr lang="en-US" sz="1200" b="1" baseline="-25000" dirty="0" smtClean="0">
                  <a:latin typeface="Cambria" panose="02040503050406030204" pitchFamily="18" charset="0"/>
                </a:rPr>
                <a:t>significantly higher </a:t>
              </a:r>
              <a:r>
                <a:rPr lang="en-US" sz="1200" b="1" baseline="-25000" dirty="0">
                  <a:latin typeface="Cambria" panose="02040503050406030204" pitchFamily="18" charset="0"/>
                </a:rPr>
                <a:t>than this comparison </a:t>
              </a:r>
              <a:r>
                <a:rPr lang="en-US" sz="1200" b="1" baseline="-25000" dirty="0" smtClean="0">
                  <a:latin typeface="Cambria" panose="02040503050406030204" pitchFamily="18" charset="0"/>
                </a:rPr>
                <a:t>group</a:t>
              </a:r>
            </a:p>
            <a:p>
              <a:pPr fontAlgn="ctr">
                <a:spcBef>
                  <a:spcPct val="5000"/>
                </a:spcBef>
                <a:spcAft>
                  <a:spcPct val="5000"/>
                </a:spcAft>
                <a:defRPr/>
              </a:pPr>
              <a:endParaRPr lang="en-US" sz="800" b="1" baseline="-25000" dirty="0">
                <a:latin typeface="Cambria" panose="02040503050406030204" pitchFamily="18" charset="0"/>
              </a:endParaRPr>
            </a:p>
            <a:p>
              <a:pPr fontAlgn="ctr">
                <a:spcBef>
                  <a:spcPct val="60000"/>
                </a:spcBef>
                <a:buFont typeface="SPSS Marker Set" pitchFamily="2" charset="2"/>
                <a:buNone/>
                <a:defRPr/>
              </a:pPr>
              <a:r>
                <a:rPr lang="en-US" sz="1200" b="1" baseline="30000" dirty="0" smtClean="0">
                  <a:latin typeface="Cambria" panose="02040503050406030204" pitchFamily="18" charset="0"/>
                </a:rPr>
                <a:t>A </a:t>
              </a:r>
              <a:r>
                <a:rPr lang="en-US" sz="1200" baseline="30000" dirty="0" smtClean="0">
                  <a:latin typeface="Cambria" panose="02040503050406030204" pitchFamily="18" charset="0"/>
                </a:rPr>
                <a:t>BLANK</a:t>
              </a:r>
              <a:r>
                <a:rPr lang="en-US" sz="1200" b="1" baseline="30000" dirty="0" smtClean="0">
                  <a:latin typeface="Cambria" panose="02040503050406030204" pitchFamily="18" charset="0"/>
                </a:rPr>
                <a:t> indicates </a:t>
              </a:r>
              <a:r>
                <a:rPr lang="en-US" sz="1200" b="1" baseline="30000" dirty="0">
                  <a:latin typeface="Cambria" panose="02040503050406030204" pitchFamily="18" charset="0"/>
                </a:rPr>
                <a:t>no statistically significant difference</a:t>
              </a:r>
            </a:p>
          </p:txBody>
        </p:sp>
        <p:sp>
          <p:nvSpPr>
            <p:cNvPr id="10" name="Text Box 104"/>
            <p:cNvSpPr txBox="1">
              <a:spLocks noChangeArrowheads="1"/>
            </p:cNvSpPr>
            <p:nvPr/>
          </p:nvSpPr>
          <p:spPr bwMode="auto">
            <a:xfrm>
              <a:off x="3390900" y="5709336"/>
              <a:ext cx="304800" cy="35847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11" name="Text Box 104"/>
            <p:cNvSpPr txBox="1">
              <a:spLocks noChangeArrowheads="1"/>
            </p:cNvSpPr>
            <p:nvPr/>
          </p:nvSpPr>
          <p:spPr bwMode="auto">
            <a:xfrm>
              <a:off x="3390900" y="6001713"/>
              <a:ext cx="304800" cy="35847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008000"/>
                  </a:solidFill>
                  <a:latin typeface="Cambria" panose="02040503050406030204" pitchFamily="18" charset="0"/>
                  <a:sym typeface="Wingdings" pitchFamily="2" charset="2"/>
                </a:rPr>
                <a:t></a:t>
              </a:r>
            </a:p>
          </p:txBody>
        </p:sp>
      </p:grpSp>
      <p:sp>
        <p:nvSpPr>
          <p:cNvPr id="12" name="Rectangle 2"/>
          <p:cNvSpPr txBox="1">
            <a:spLocks noChangeArrowheads="1"/>
          </p:cNvSpPr>
          <p:nvPr/>
        </p:nvSpPr>
        <p:spPr>
          <a:xfrm>
            <a:off x="-2219" y="342098"/>
            <a:ext cx="9144000" cy="543085"/>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800" b="1" kern="0" dirty="0" smtClean="0">
                <a:solidFill>
                  <a:srgbClr val="0000FF"/>
                </a:solidFill>
                <a:latin typeface="Cambria" panose="02040503050406030204" pitchFamily="18" charset="0"/>
                <a:cs typeface="Calibri" pitchFamily="34" charset="0"/>
              </a:rPr>
              <a:t>Engagement Indicators in Need of Attention</a:t>
            </a:r>
          </a:p>
        </p:txBody>
      </p:sp>
      <p:sp>
        <p:nvSpPr>
          <p:cNvPr id="13" name="Text Box 104"/>
          <p:cNvSpPr txBox="1">
            <a:spLocks noChangeArrowheads="1"/>
          </p:cNvSpPr>
          <p:nvPr/>
        </p:nvSpPr>
        <p:spPr bwMode="auto">
          <a:xfrm>
            <a:off x="3505200" y="3973009"/>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14" name="Text Box 104"/>
          <p:cNvSpPr txBox="1">
            <a:spLocks noChangeArrowheads="1"/>
          </p:cNvSpPr>
          <p:nvPr/>
        </p:nvSpPr>
        <p:spPr bwMode="auto">
          <a:xfrm>
            <a:off x="4114800" y="3973009"/>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15" name="Text Box 104"/>
          <p:cNvSpPr txBox="1">
            <a:spLocks noChangeArrowheads="1"/>
          </p:cNvSpPr>
          <p:nvPr/>
        </p:nvSpPr>
        <p:spPr bwMode="auto">
          <a:xfrm>
            <a:off x="5928642" y="3973009"/>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16" name="Text Box 104"/>
          <p:cNvSpPr txBox="1">
            <a:spLocks noChangeArrowheads="1"/>
          </p:cNvSpPr>
          <p:nvPr/>
        </p:nvSpPr>
        <p:spPr bwMode="auto">
          <a:xfrm>
            <a:off x="6553200" y="3973009"/>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17" name="Text Box 104"/>
          <p:cNvSpPr txBox="1">
            <a:spLocks noChangeArrowheads="1"/>
          </p:cNvSpPr>
          <p:nvPr/>
        </p:nvSpPr>
        <p:spPr bwMode="auto">
          <a:xfrm>
            <a:off x="7170854" y="3981886"/>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18" name="Text Box 104"/>
          <p:cNvSpPr txBox="1">
            <a:spLocks noChangeArrowheads="1"/>
          </p:cNvSpPr>
          <p:nvPr/>
        </p:nvSpPr>
        <p:spPr bwMode="auto">
          <a:xfrm>
            <a:off x="5928641" y="4307066"/>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19" name="Text Box 104"/>
          <p:cNvSpPr txBox="1">
            <a:spLocks noChangeArrowheads="1"/>
          </p:cNvSpPr>
          <p:nvPr/>
        </p:nvSpPr>
        <p:spPr bwMode="auto">
          <a:xfrm>
            <a:off x="6553200" y="4307066"/>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20" name="Text Box 104"/>
          <p:cNvSpPr txBox="1">
            <a:spLocks noChangeArrowheads="1"/>
          </p:cNvSpPr>
          <p:nvPr/>
        </p:nvSpPr>
        <p:spPr bwMode="auto">
          <a:xfrm>
            <a:off x="7163950" y="4303295"/>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21" name="Text Box 104"/>
          <p:cNvSpPr txBox="1">
            <a:spLocks noChangeArrowheads="1"/>
          </p:cNvSpPr>
          <p:nvPr/>
        </p:nvSpPr>
        <p:spPr bwMode="auto">
          <a:xfrm>
            <a:off x="5930615" y="4690734"/>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22" name="Text Box 104"/>
          <p:cNvSpPr txBox="1">
            <a:spLocks noChangeArrowheads="1"/>
          </p:cNvSpPr>
          <p:nvPr/>
        </p:nvSpPr>
        <p:spPr bwMode="auto">
          <a:xfrm>
            <a:off x="6553200" y="4701494"/>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23" name="Text Box 104"/>
          <p:cNvSpPr txBox="1">
            <a:spLocks noChangeArrowheads="1"/>
          </p:cNvSpPr>
          <p:nvPr/>
        </p:nvSpPr>
        <p:spPr bwMode="auto">
          <a:xfrm>
            <a:off x="7157046" y="4690734"/>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24" name="Text Box 104"/>
          <p:cNvSpPr txBox="1">
            <a:spLocks noChangeArrowheads="1"/>
          </p:cNvSpPr>
          <p:nvPr/>
        </p:nvSpPr>
        <p:spPr bwMode="auto">
          <a:xfrm>
            <a:off x="5928641" y="5029898"/>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25" name="Text Box 104"/>
          <p:cNvSpPr txBox="1">
            <a:spLocks noChangeArrowheads="1"/>
          </p:cNvSpPr>
          <p:nvPr/>
        </p:nvSpPr>
        <p:spPr bwMode="auto">
          <a:xfrm>
            <a:off x="6546296" y="5029898"/>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26" name="Text Box 104"/>
          <p:cNvSpPr txBox="1">
            <a:spLocks noChangeArrowheads="1"/>
          </p:cNvSpPr>
          <p:nvPr/>
        </p:nvSpPr>
        <p:spPr bwMode="auto">
          <a:xfrm>
            <a:off x="7150142" y="5029898"/>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27" name="Text Box 104"/>
          <p:cNvSpPr txBox="1">
            <a:spLocks noChangeArrowheads="1"/>
          </p:cNvSpPr>
          <p:nvPr/>
        </p:nvSpPr>
        <p:spPr bwMode="auto">
          <a:xfrm>
            <a:off x="3513091" y="4303295"/>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28" name="Text Box 104"/>
          <p:cNvSpPr txBox="1">
            <a:spLocks noChangeArrowheads="1"/>
          </p:cNvSpPr>
          <p:nvPr/>
        </p:nvSpPr>
        <p:spPr bwMode="auto">
          <a:xfrm>
            <a:off x="4137650" y="4314055"/>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29" name="Text Box 104"/>
          <p:cNvSpPr txBox="1">
            <a:spLocks noChangeArrowheads="1"/>
          </p:cNvSpPr>
          <p:nvPr/>
        </p:nvSpPr>
        <p:spPr bwMode="auto">
          <a:xfrm>
            <a:off x="4705084" y="4314055"/>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30" name="Text Box 104"/>
          <p:cNvSpPr txBox="1">
            <a:spLocks noChangeArrowheads="1"/>
          </p:cNvSpPr>
          <p:nvPr/>
        </p:nvSpPr>
        <p:spPr bwMode="auto">
          <a:xfrm>
            <a:off x="4747412" y="3951240"/>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31" name="Text Box 104"/>
          <p:cNvSpPr txBox="1">
            <a:spLocks noChangeArrowheads="1"/>
          </p:cNvSpPr>
          <p:nvPr/>
        </p:nvSpPr>
        <p:spPr bwMode="auto">
          <a:xfrm>
            <a:off x="3505200" y="4690734"/>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32" name="Text Box 104"/>
          <p:cNvSpPr txBox="1">
            <a:spLocks noChangeArrowheads="1"/>
          </p:cNvSpPr>
          <p:nvPr/>
        </p:nvSpPr>
        <p:spPr bwMode="auto">
          <a:xfrm>
            <a:off x="4747412" y="4676870"/>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33" name="Text Box 104"/>
          <p:cNvSpPr txBox="1">
            <a:spLocks noChangeArrowheads="1"/>
          </p:cNvSpPr>
          <p:nvPr/>
        </p:nvSpPr>
        <p:spPr bwMode="auto">
          <a:xfrm>
            <a:off x="3513091" y="5041266"/>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34" name="Text Box 104"/>
          <p:cNvSpPr txBox="1">
            <a:spLocks noChangeArrowheads="1"/>
          </p:cNvSpPr>
          <p:nvPr/>
        </p:nvSpPr>
        <p:spPr bwMode="auto">
          <a:xfrm>
            <a:off x="4123842" y="5029898"/>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35" name="Text Box 104"/>
          <p:cNvSpPr txBox="1">
            <a:spLocks noChangeArrowheads="1"/>
          </p:cNvSpPr>
          <p:nvPr/>
        </p:nvSpPr>
        <p:spPr bwMode="auto">
          <a:xfrm>
            <a:off x="4747412" y="5043640"/>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Tree>
    <p:extLst>
      <p:ext uri="{BB962C8B-B14F-4D97-AF65-F5344CB8AC3E}">
        <p14:creationId xmlns:p14="http://schemas.microsoft.com/office/powerpoint/2010/main" val="1544475134"/>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990600"/>
            <a:ext cx="9144000" cy="0"/>
          </a:xfrm>
          <a:prstGeom prst="line">
            <a:avLst/>
          </a:prstGeom>
          <a:noFill/>
          <a:ln w="38100">
            <a:solidFill>
              <a:srgbClr val="FF6600"/>
            </a:solidFill>
            <a:miter lim="800000"/>
            <a:headEnd/>
            <a:tailEnd/>
          </a:ln>
        </p:spPr>
        <p:txBody>
          <a:bodyPr wrap="none"/>
          <a:lstStyle/>
          <a:p>
            <a:endParaRPr lang="en-US" dirty="0"/>
          </a:p>
        </p:txBody>
      </p:sp>
      <p:sp>
        <p:nvSpPr>
          <p:cNvPr id="4" name="Rectangle 3"/>
          <p:cNvSpPr/>
          <p:nvPr/>
        </p:nvSpPr>
        <p:spPr>
          <a:xfrm>
            <a:off x="1030920" y="1618187"/>
            <a:ext cx="7077721" cy="3724096"/>
          </a:xfrm>
          <a:prstGeom prst="rect">
            <a:avLst/>
          </a:prstGeom>
        </p:spPr>
        <p:txBody>
          <a:bodyPr wrap="square">
            <a:spAutoFit/>
          </a:bodyPr>
          <a:lstStyle/>
          <a:p>
            <a:pPr marL="115888" lvl="2">
              <a:spcBef>
                <a:spcPct val="20000"/>
              </a:spcBef>
              <a:defRPr/>
            </a:pPr>
            <a:endParaRPr lang="en-US" sz="1600" u="sng" dirty="0" smtClean="0">
              <a:solidFill>
                <a:schemeClr val="tx1"/>
              </a:solidFill>
              <a:latin typeface="Cambria" panose="02040503050406030204" pitchFamily="18" charset="0"/>
            </a:endParaRPr>
          </a:p>
          <a:p>
            <a:pPr marL="115888" lvl="2">
              <a:spcBef>
                <a:spcPct val="20000"/>
              </a:spcBef>
              <a:defRPr/>
            </a:pPr>
            <a:r>
              <a:rPr lang="en-US" sz="1600" u="sng" dirty="0" smtClean="0">
                <a:solidFill>
                  <a:schemeClr val="tx1"/>
                </a:solidFill>
                <a:latin typeface="Cambria" panose="02040503050406030204" pitchFamily="18" charset="0"/>
              </a:rPr>
              <a:t>Recommendation</a:t>
            </a:r>
            <a:r>
              <a:rPr lang="en-US" sz="1600" dirty="0" smtClean="0">
                <a:solidFill>
                  <a:schemeClr val="tx1"/>
                </a:solidFill>
                <a:latin typeface="Cambria" panose="02040503050406030204" pitchFamily="18" charset="0"/>
              </a:rPr>
              <a:t>: </a:t>
            </a:r>
          </a:p>
          <a:p>
            <a:pPr marL="461963" lvl="2" indent="-346075">
              <a:spcBef>
                <a:spcPct val="20000"/>
              </a:spcBef>
              <a:spcAft>
                <a:spcPts val="600"/>
              </a:spcAft>
              <a:buBlip>
                <a:blip r:embed="rId3"/>
              </a:buBlip>
              <a:defRPr/>
            </a:pPr>
            <a:r>
              <a:rPr lang="en-US" sz="1800" dirty="0" smtClean="0">
                <a:latin typeface="Cambria" panose="02040503050406030204" pitchFamily="18" charset="0"/>
              </a:rPr>
              <a:t>Consider </a:t>
            </a:r>
            <a:r>
              <a:rPr lang="en-US" sz="1800" dirty="0">
                <a:latin typeface="Cambria" panose="02040503050406030204" pitchFamily="18" charset="0"/>
              </a:rPr>
              <a:t>initiatives that aid in recruiting students from backgrounds other than those most common in the Rio Grande Valley Region (i.e., ethnic, economic, religious and political </a:t>
            </a:r>
            <a:r>
              <a:rPr lang="en-US" sz="1800" dirty="0" smtClean="0">
                <a:latin typeface="Cambria" panose="02040503050406030204" pitchFamily="18" charset="0"/>
              </a:rPr>
              <a:t>backgrounds). </a:t>
            </a:r>
          </a:p>
          <a:p>
            <a:pPr marL="461963" lvl="2" indent="-346075">
              <a:spcBef>
                <a:spcPct val="20000"/>
              </a:spcBef>
              <a:spcAft>
                <a:spcPts val="600"/>
              </a:spcAft>
              <a:buBlip>
                <a:blip r:embed="rId3"/>
              </a:buBlip>
              <a:defRPr/>
            </a:pPr>
            <a:r>
              <a:rPr lang="en-US" sz="1800" dirty="0" smtClean="0">
                <a:latin typeface="Cambria" panose="02040503050406030204" pitchFamily="18" charset="0"/>
              </a:rPr>
              <a:t>Consider </a:t>
            </a:r>
            <a:r>
              <a:rPr lang="en-US" sz="1800" dirty="0">
                <a:latin typeface="Cambria" panose="02040503050406030204" pitchFamily="18" charset="0"/>
              </a:rPr>
              <a:t>initiating more student activities that encourage diverse groups of students to engage one another and learn about their similarities/differences in a positive </a:t>
            </a:r>
            <a:r>
              <a:rPr lang="en-US" sz="1800" dirty="0" smtClean="0">
                <a:latin typeface="Cambria" panose="02040503050406030204" pitchFamily="18" charset="0"/>
              </a:rPr>
              <a:t>manner.</a:t>
            </a:r>
          </a:p>
          <a:p>
            <a:pPr marL="461963" lvl="2" indent="-346075">
              <a:spcBef>
                <a:spcPct val="20000"/>
              </a:spcBef>
              <a:spcAft>
                <a:spcPts val="600"/>
              </a:spcAft>
              <a:buBlip>
                <a:blip r:embed="rId3"/>
              </a:buBlip>
              <a:defRPr/>
            </a:pPr>
            <a:r>
              <a:rPr lang="en-US" sz="1800" dirty="0" smtClean="0">
                <a:latin typeface="Cambria" panose="02040503050406030204" pitchFamily="18" charset="0"/>
              </a:rPr>
              <a:t>Consider establishing Learning Communities or some other formal program where groups of students take two or more classes together.</a:t>
            </a:r>
            <a:endParaRPr lang="en-US" sz="1800" dirty="0">
              <a:latin typeface="Cambria" panose="02040503050406030204" pitchFamily="18" charset="0"/>
            </a:endParaRPr>
          </a:p>
        </p:txBody>
      </p:sp>
      <p:sp>
        <p:nvSpPr>
          <p:cNvPr id="5" name="Rectangle 2"/>
          <p:cNvSpPr txBox="1">
            <a:spLocks noChangeArrowheads="1"/>
          </p:cNvSpPr>
          <p:nvPr/>
        </p:nvSpPr>
        <p:spPr>
          <a:xfrm>
            <a:off x="0" y="1096018"/>
            <a:ext cx="9144000" cy="470434"/>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400" kern="0" dirty="0" smtClean="0">
                <a:solidFill>
                  <a:srgbClr val="006600"/>
                </a:solidFill>
                <a:latin typeface="Cambria" panose="02040503050406030204" pitchFamily="18" charset="0"/>
                <a:cs typeface="Calibri" pitchFamily="34" charset="0"/>
              </a:rPr>
              <a:t>Learning with Peers: Discussions with Diverse Groups</a:t>
            </a:r>
            <a:endParaRPr lang="en-US" sz="2400" b="1" kern="0" dirty="0" smtClean="0">
              <a:solidFill>
                <a:srgbClr val="006600"/>
              </a:solidFill>
              <a:latin typeface="Cambria" panose="02040503050406030204" pitchFamily="18" charset="0"/>
              <a:cs typeface="Calibri" pitchFamily="34" charset="0"/>
            </a:endParaRPr>
          </a:p>
        </p:txBody>
      </p:sp>
      <p:sp>
        <p:nvSpPr>
          <p:cNvPr id="12" name="Rectangle 2"/>
          <p:cNvSpPr txBox="1">
            <a:spLocks noChangeArrowheads="1"/>
          </p:cNvSpPr>
          <p:nvPr/>
        </p:nvSpPr>
        <p:spPr>
          <a:xfrm>
            <a:off x="-2219" y="342098"/>
            <a:ext cx="9144000" cy="543085"/>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800" b="1" kern="0" dirty="0" smtClean="0">
                <a:solidFill>
                  <a:srgbClr val="0000FF"/>
                </a:solidFill>
                <a:latin typeface="Cambria" panose="02040503050406030204" pitchFamily="18" charset="0"/>
                <a:cs typeface="Calibri" pitchFamily="34" charset="0"/>
              </a:rPr>
              <a:t>Engagement Indicators in Need of Attention</a:t>
            </a:r>
          </a:p>
        </p:txBody>
      </p:sp>
    </p:spTree>
    <p:extLst>
      <p:ext uri="{BB962C8B-B14F-4D97-AF65-F5344CB8AC3E}">
        <p14:creationId xmlns:p14="http://schemas.microsoft.com/office/powerpoint/2010/main" val="1753768662"/>
      </p:ext>
    </p:extLst>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990600"/>
            <a:ext cx="9144000" cy="0"/>
          </a:xfrm>
          <a:prstGeom prst="line">
            <a:avLst/>
          </a:prstGeom>
          <a:noFill/>
          <a:ln w="38100">
            <a:solidFill>
              <a:srgbClr val="FF6600"/>
            </a:solidFill>
            <a:miter lim="800000"/>
            <a:headEnd/>
            <a:tailEnd/>
          </a:ln>
        </p:spPr>
        <p:txBody>
          <a:bodyPr wrap="none"/>
          <a:lstStyle/>
          <a:p>
            <a:endParaRPr lang="en-US" dirty="0"/>
          </a:p>
        </p:txBody>
      </p:sp>
      <p:sp>
        <p:nvSpPr>
          <p:cNvPr id="4" name="Rectangle 3"/>
          <p:cNvSpPr/>
          <p:nvPr/>
        </p:nvSpPr>
        <p:spPr>
          <a:xfrm>
            <a:off x="1030920" y="1397463"/>
            <a:ext cx="7077721" cy="3693319"/>
          </a:xfrm>
          <a:prstGeom prst="rect">
            <a:avLst/>
          </a:prstGeom>
        </p:spPr>
        <p:txBody>
          <a:bodyPr wrap="square">
            <a:spAutoFit/>
          </a:bodyPr>
          <a:lstStyle/>
          <a:p>
            <a:pPr marL="115888" lvl="2">
              <a:spcBef>
                <a:spcPct val="20000"/>
              </a:spcBef>
              <a:defRPr/>
            </a:pPr>
            <a:r>
              <a:rPr lang="en-US" sz="1800" u="sng" dirty="0" smtClean="0">
                <a:solidFill>
                  <a:schemeClr val="tx1"/>
                </a:solidFill>
                <a:latin typeface="Cambria" panose="02040503050406030204" pitchFamily="18" charset="0"/>
              </a:rPr>
              <a:t>Recommendations</a:t>
            </a:r>
            <a:r>
              <a:rPr lang="en-US" sz="1800" dirty="0" smtClean="0">
                <a:solidFill>
                  <a:schemeClr val="tx1"/>
                </a:solidFill>
                <a:latin typeface="Cambria" panose="02040503050406030204" pitchFamily="18" charset="0"/>
              </a:rPr>
              <a:t>: </a:t>
            </a:r>
          </a:p>
          <a:p>
            <a:pPr marL="115888" lvl="2">
              <a:spcBef>
                <a:spcPct val="20000"/>
              </a:spcBef>
              <a:spcAft>
                <a:spcPts val="600"/>
              </a:spcAft>
              <a:defRPr/>
            </a:pPr>
            <a:r>
              <a:rPr lang="en-US" sz="1800" dirty="0" smtClean="0">
                <a:latin typeface="Cambria" panose="02040503050406030204" pitchFamily="18" charset="0"/>
              </a:rPr>
              <a:t>Emphasize:</a:t>
            </a:r>
          </a:p>
          <a:p>
            <a:pPr marL="461963" lvl="2" indent="-346075">
              <a:spcBef>
                <a:spcPct val="20000"/>
              </a:spcBef>
              <a:spcAft>
                <a:spcPts val="600"/>
              </a:spcAft>
              <a:buBlip>
                <a:blip r:embed="rId3"/>
              </a:buBlip>
              <a:defRPr/>
            </a:pPr>
            <a:r>
              <a:rPr lang="en-US" sz="1800" dirty="0" smtClean="0">
                <a:latin typeface="Cambria" panose="02040503050406030204" pitchFamily="18" charset="0"/>
              </a:rPr>
              <a:t>Availability </a:t>
            </a:r>
            <a:r>
              <a:rPr lang="en-US" sz="1800" dirty="0">
                <a:latin typeface="Cambria" panose="02040503050406030204" pitchFamily="18" charset="0"/>
              </a:rPr>
              <a:t>of learning support services that promote academic success (i.e., tutoring services, writing </a:t>
            </a:r>
            <a:r>
              <a:rPr lang="en-US" sz="1800" dirty="0" smtClean="0">
                <a:latin typeface="Cambria" panose="02040503050406030204" pitchFamily="18" charset="0"/>
              </a:rPr>
              <a:t>center).</a:t>
            </a:r>
          </a:p>
          <a:p>
            <a:pPr marL="461963" lvl="2" indent="-346075">
              <a:spcBef>
                <a:spcPct val="20000"/>
              </a:spcBef>
              <a:spcAft>
                <a:spcPts val="600"/>
              </a:spcAft>
              <a:buBlip>
                <a:blip r:embed="rId3"/>
              </a:buBlip>
              <a:defRPr/>
            </a:pPr>
            <a:r>
              <a:rPr lang="en-US" sz="1800" dirty="0" smtClean="0">
                <a:latin typeface="Cambria" panose="02040503050406030204" pitchFamily="18" charset="0"/>
              </a:rPr>
              <a:t>Availability </a:t>
            </a:r>
            <a:r>
              <a:rPr lang="en-US" sz="1800" dirty="0">
                <a:latin typeface="Cambria" panose="02040503050406030204" pitchFamily="18" charset="0"/>
              </a:rPr>
              <a:t>of support for overall well-being of students (i.e., recreation, health care, counseling) and services that can teach them about how to best manage non-academic responsibilities (i.e., work, family</a:t>
            </a:r>
            <a:r>
              <a:rPr lang="en-US" sz="1800" dirty="0" smtClean="0">
                <a:latin typeface="Cambria" panose="02040503050406030204" pitchFamily="18" charset="0"/>
              </a:rPr>
              <a:t>). </a:t>
            </a:r>
          </a:p>
          <a:p>
            <a:pPr marL="461963" lvl="2" indent="-346075">
              <a:spcBef>
                <a:spcPct val="20000"/>
              </a:spcBef>
              <a:spcAft>
                <a:spcPts val="600"/>
              </a:spcAft>
              <a:buBlip>
                <a:blip r:embed="rId3"/>
              </a:buBlip>
              <a:defRPr/>
            </a:pPr>
            <a:r>
              <a:rPr lang="en-US" sz="1800" dirty="0" smtClean="0">
                <a:latin typeface="Cambria" panose="02040503050406030204" pitchFamily="18" charset="0"/>
              </a:rPr>
              <a:t>Advantages </a:t>
            </a:r>
            <a:r>
              <a:rPr lang="en-US" sz="1800" dirty="0">
                <a:latin typeface="Cambria" panose="02040503050406030204" pitchFamily="18" charset="0"/>
              </a:rPr>
              <a:t>to attending campus activities and events (i.e., performing arts, athletics </a:t>
            </a:r>
            <a:r>
              <a:rPr lang="en-US" sz="1800" dirty="0" smtClean="0">
                <a:latin typeface="Cambria" panose="02040503050406030204" pitchFamily="18" charset="0"/>
              </a:rPr>
              <a:t>events).</a:t>
            </a:r>
            <a:endParaRPr lang="en-US" sz="1800" dirty="0">
              <a:latin typeface="Cambria" panose="02040503050406030204" pitchFamily="18" charset="0"/>
            </a:endParaRPr>
          </a:p>
          <a:p>
            <a:pPr marL="461963" lvl="2" indent="-346075">
              <a:spcBef>
                <a:spcPct val="20000"/>
              </a:spcBef>
              <a:spcAft>
                <a:spcPts val="600"/>
              </a:spcAft>
              <a:buBlip>
                <a:blip r:embed="rId3"/>
              </a:buBlip>
              <a:defRPr/>
            </a:pPr>
            <a:endParaRPr lang="en-US" sz="1800" dirty="0">
              <a:latin typeface="Cambria" panose="02040503050406030204" pitchFamily="18" charset="0"/>
            </a:endParaRPr>
          </a:p>
        </p:txBody>
      </p:sp>
      <p:sp>
        <p:nvSpPr>
          <p:cNvPr id="12" name="Rectangle 2"/>
          <p:cNvSpPr txBox="1">
            <a:spLocks noChangeArrowheads="1"/>
          </p:cNvSpPr>
          <p:nvPr/>
        </p:nvSpPr>
        <p:spPr>
          <a:xfrm>
            <a:off x="-2219" y="342098"/>
            <a:ext cx="9144000" cy="543085"/>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800" b="1" kern="0" dirty="0" smtClean="0">
                <a:solidFill>
                  <a:srgbClr val="0000FF"/>
                </a:solidFill>
                <a:latin typeface="Cambria" panose="02040503050406030204" pitchFamily="18" charset="0"/>
                <a:cs typeface="Calibri" pitchFamily="34" charset="0"/>
              </a:rPr>
              <a:t>Other Areas in Need of Attention</a:t>
            </a:r>
          </a:p>
        </p:txBody>
      </p:sp>
    </p:spTree>
    <p:extLst>
      <p:ext uri="{BB962C8B-B14F-4D97-AF65-F5344CB8AC3E}">
        <p14:creationId xmlns:p14="http://schemas.microsoft.com/office/powerpoint/2010/main" val="2139637390"/>
      </p:ext>
    </p:extLst>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838200"/>
            <a:ext cx="9144000" cy="0"/>
          </a:xfrm>
          <a:prstGeom prst="line">
            <a:avLst/>
          </a:prstGeom>
          <a:noFill/>
          <a:ln w="38100">
            <a:solidFill>
              <a:srgbClr val="FF6600"/>
            </a:solidFill>
            <a:miter lim="800000"/>
            <a:headEnd/>
            <a:tailEnd/>
          </a:ln>
        </p:spPr>
        <p:txBody>
          <a:bodyPr wrap="none"/>
          <a:lstStyle/>
          <a:p>
            <a:endParaRPr lang="en-US" dirty="0"/>
          </a:p>
        </p:txBody>
      </p:sp>
      <p:sp>
        <p:nvSpPr>
          <p:cNvPr id="4" name="Rectangle 3"/>
          <p:cNvSpPr/>
          <p:nvPr/>
        </p:nvSpPr>
        <p:spPr>
          <a:xfrm>
            <a:off x="609600" y="1066800"/>
            <a:ext cx="8381999" cy="4795159"/>
          </a:xfrm>
          <a:prstGeom prst="rect">
            <a:avLst/>
          </a:prstGeom>
        </p:spPr>
        <p:txBody>
          <a:bodyPr wrap="square">
            <a:spAutoFit/>
          </a:bodyPr>
          <a:lstStyle/>
          <a:p>
            <a:pPr marL="115888" lvl="2">
              <a:spcBef>
                <a:spcPts val="600"/>
              </a:spcBef>
              <a:spcAft>
                <a:spcPts val="600"/>
              </a:spcAft>
              <a:defRPr/>
            </a:pPr>
            <a:r>
              <a:rPr lang="en-US" sz="1800" u="sng" dirty="0" smtClean="0">
                <a:solidFill>
                  <a:schemeClr val="tx1"/>
                </a:solidFill>
                <a:latin typeface="Cambria" panose="02040503050406030204" pitchFamily="18" charset="0"/>
              </a:rPr>
              <a:t>Recommendations</a:t>
            </a:r>
            <a:r>
              <a:rPr lang="en-US" sz="1800" dirty="0" smtClean="0">
                <a:solidFill>
                  <a:schemeClr val="tx1"/>
                </a:solidFill>
                <a:latin typeface="Cambria" panose="02040503050406030204" pitchFamily="18" charset="0"/>
              </a:rPr>
              <a:t>: </a:t>
            </a:r>
          </a:p>
          <a:p>
            <a:pPr marL="115888" lvl="2">
              <a:spcBef>
                <a:spcPts val="600"/>
              </a:spcBef>
              <a:spcAft>
                <a:spcPts val="600"/>
              </a:spcAft>
              <a:defRPr/>
            </a:pPr>
            <a:r>
              <a:rPr lang="en-US" sz="1800" dirty="0" smtClean="0">
                <a:solidFill>
                  <a:schemeClr val="tx1"/>
                </a:solidFill>
                <a:latin typeface="Cambria" panose="02040503050406030204" pitchFamily="18" charset="0"/>
              </a:rPr>
              <a:t>Encourage faculty to continue to do the following:</a:t>
            </a:r>
          </a:p>
          <a:p>
            <a:pPr marL="461963" lvl="2" indent="-346075">
              <a:spcBef>
                <a:spcPts val="600"/>
              </a:spcBef>
              <a:spcAft>
                <a:spcPts val="600"/>
              </a:spcAft>
              <a:buBlip>
                <a:blip r:embed="rId3"/>
              </a:buBlip>
              <a:defRPr/>
            </a:pPr>
            <a:r>
              <a:rPr lang="en-US" sz="1800" dirty="0" smtClean="0">
                <a:latin typeface="Cambria" panose="02040503050406030204" pitchFamily="18" charset="0"/>
              </a:rPr>
              <a:t>Encourage students to complete reading and assignments before coming to class.</a:t>
            </a:r>
          </a:p>
          <a:p>
            <a:pPr marL="461963" lvl="2" indent="-346075">
              <a:spcBef>
                <a:spcPct val="20000"/>
              </a:spcBef>
              <a:spcAft>
                <a:spcPts val="600"/>
              </a:spcAft>
              <a:buBlip>
                <a:blip r:embed="rId3"/>
              </a:buBlip>
              <a:defRPr/>
            </a:pPr>
            <a:r>
              <a:rPr lang="en-US" sz="1800" dirty="0" smtClean="0">
                <a:latin typeface="Cambria" panose="02040503050406030204" pitchFamily="18" charset="0"/>
              </a:rPr>
              <a:t>Clearly explain course goals and requirements.</a:t>
            </a:r>
          </a:p>
          <a:p>
            <a:pPr marL="461963" lvl="2" indent="-346075">
              <a:spcBef>
                <a:spcPct val="20000"/>
              </a:spcBef>
              <a:spcAft>
                <a:spcPts val="600"/>
              </a:spcAft>
              <a:buBlip>
                <a:blip r:embed="rId3"/>
              </a:buBlip>
              <a:defRPr/>
            </a:pPr>
            <a:r>
              <a:rPr lang="en-US" sz="1800" dirty="0" smtClean="0">
                <a:latin typeface="Cambria" panose="02040503050406030204" pitchFamily="18" charset="0"/>
              </a:rPr>
              <a:t>Use examples or illustrations to explain difficult points.</a:t>
            </a:r>
          </a:p>
          <a:p>
            <a:pPr marL="461963" lvl="2" indent="-346075">
              <a:spcBef>
                <a:spcPct val="20000"/>
              </a:spcBef>
              <a:spcAft>
                <a:spcPts val="600"/>
              </a:spcAft>
              <a:buBlip>
                <a:blip r:embed="rId3"/>
              </a:buBlip>
              <a:defRPr/>
            </a:pPr>
            <a:r>
              <a:rPr lang="en-US" sz="1800" dirty="0" smtClean="0">
                <a:latin typeface="Cambria" panose="02040503050406030204" pitchFamily="18" charset="0"/>
              </a:rPr>
              <a:t>Encourage students to work with other students on course projects or assignments.</a:t>
            </a:r>
          </a:p>
          <a:p>
            <a:pPr marL="461963" lvl="2" indent="-346075">
              <a:spcBef>
                <a:spcPct val="20000"/>
              </a:spcBef>
              <a:spcAft>
                <a:spcPts val="600"/>
              </a:spcAft>
              <a:buBlip>
                <a:blip r:embed="rId3"/>
              </a:buBlip>
              <a:defRPr/>
            </a:pPr>
            <a:r>
              <a:rPr lang="en-US" sz="1800" dirty="0" smtClean="0">
                <a:latin typeface="Cambria" panose="02040503050406030204" pitchFamily="18" charset="0"/>
              </a:rPr>
              <a:t>Provide feedback on drafts or </a:t>
            </a:r>
            <a:r>
              <a:rPr lang="en-US" sz="1800" dirty="0" smtClean="0">
                <a:latin typeface="Cambria" panose="02040503050406030204" pitchFamily="18" charset="0"/>
              </a:rPr>
              <a:t>work </a:t>
            </a:r>
            <a:r>
              <a:rPr lang="en-US" sz="1800" dirty="0" smtClean="0">
                <a:latin typeface="Cambria" panose="02040503050406030204" pitchFamily="18" charset="0"/>
              </a:rPr>
              <a:t>in progress.</a:t>
            </a:r>
          </a:p>
          <a:p>
            <a:pPr marL="461963" lvl="2" indent="-346075">
              <a:spcBef>
                <a:spcPct val="20000"/>
              </a:spcBef>
              <a:spcAft>
                <a:spcPts val="600"/>
              </a:spcAft>
              <a:buBlip>
                <a:blip r:embed="rId3"/>
              </a:buBlip>
              <a:defRPr/>
            </a:pPr>
            <a:r>
              <a:rPr lang="en-US" sz="1800" dirty="0" smtClean="0">
                <a:latin typeface="Cambria" panose="02040503050406030204" pitchFamily="18" charset="0"/>
              </a:rPr>
              <a:t>Provide prompt and detailed feedback on tests or completed assignments.</a:t>
            </a:r>
          </a:p>
          <a:p>
            <a:pPr marL="461963" lvl="2" indent="-346075">
              <a:spcBef>
                <a:spcPct val="20000"/>
              </a:spcBef>
              <a:spcAft>
                <a:spcPts val="600"/>
              </a:spcAft>
              <a:buBlip>
                <a:blip r:embed="rId3"/>
              </a:buBlip>
              <a:defRPr/>
            </a:pPr>
            <a:r>
              <a:rPr lang="en-US" sz="1800" dirty="0" smtClean="0">
                <a:latin typeface="Cambria" panose="02040503050406030204" pitchFamily="18" charset="0"/>
              </a:rPr>
              <a:t>Encourage students to combine ideas from different courses when completing assignments.</a:t>
            </a:r>
          </a:p>
        </p:txBody>
      </p:sp>
      <p:sp>
        <p:nvSpPr>
          <p:cNvPr id="12" name="Rectangle 2"/>
          <p:cNvSpPr txBox="1">
            <a:spLocks noChangeArrowheads="1"/>
          </p:cNvSpPr>
          <p:nvPr/>
        </p:nvSpPr>
        <p:spPr>
          <a:xfrm>
            <a:off x="0" y="295115"/>
            <a:ext cx="9143999" cy="543085"/>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800" b="1" kern="0" dirty="0" smtClean="0">
                <a:solidFill>
                  <a:srgbClr val="0000FF"/>
                </a:solidFill>
                <a:latin typeface="Cambria" panose="02040503050406030204" pitchFamily="18" charset="0"/>
                <a:cs typeface="Calibri" pitchFamily="34" charset="0"/>
              </a:rPr>
              <a:t>Areas to be Celebrated</a:t>
            </a:r>
          </a:p>
        </p:txBody>
      </p:sp>
    </p:spTree>
    <p:extLst>
      <p:ext uri="{BB962C8B-B14F-4D97-AF65-F5344CB8AC3E}">
        <p14:creationId xmlns:p14="http://schemas.microsoft.com/office/powerpoint/2010/main" val="393842025"/>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878900"/>
            <a:ext cx="9144000" cy="0"/>
          </a:xfrm>
          <a:prstGeom prst="line">
            <a:avLst/>
          </a:prstGeom>
          <a:noFill/>
          <a:ln w="38100">
            <a:solidFill>
              <a:srgbClr val="FF6600"/>
            </a:solidFill>
            <a:miter lim="800000"/>
            <a:headEnd/>
            <a:tailEnd/>
          </a:ln>
        </p:spPr>
        <p:txBody>
          <a:bodyPr wrap="none"/>
          <a:lstStyle/>
          <a:p>
            <a:endParaRPr lang="en-US" dirty="0"/>
          </a:p>
        </p:txBody>
      </p:sp>
      <p:sp>
        <p:nvSpPr>
          <p:cNvPr id="4" name="Rectangle 3"/>
          <p:cNvSpPr/>
          <p:nvPr/>
        </p:nvSpPr>
        <p:spPr>
          <a:xfrm>
            <a:off x="533400" y="1143000"/>
            <a:ext cx="8381999" cy="4905958"/>
          </a:xfrm>
          <a:prstGeom prst="rect">
            <a:avLst/>
          </a:prstGeom>
        </p:spPr>
        <p:txBody>
          <a:bodyPr wrap="square">
            <a:spAutoFit/>
          </a:bodyPr>
          <a:lstStyle/>
          <a:p>
            <a:pPr marL="115888" lvl="2">
              <a:spcBef>
                <a:spcPts val="600"/>
              </a:spcBef>
              <a:spcAft>
                <a:spcPts val="600"/>
              </a:spcAft>
              <a:defRPr/>
            </a:pPr>
            <a:r>
              <a:rPr lang="en-US" sz="1800" u="sng" dirty="0" smtClean="0">
                <a:solidFill>
                  <a:schemeClr val="tx1"/>
                </a:solidFill>
                <a:latin typeface="Cambria" panose="02040503050406030204" pitchFamily="18" charset="0"/>
              </a:rPr>
              <a:t>Recommendations</a:t>
            </a:r>
            <a:r>
              <a:rPr lang="en-US" sz="1800" dirty="0" smtClean="0">
                <a:solidFill>
                  <a:schemeClr val="tx1"/>
                </a:solidFill>
                <a:latin typeface="Cambria" panose="02040503050406030204" pitchFamily="18" charset="0"/>
              </a:rPr>
              <a:t>: </a:t>
            </a:r>
          </a:p>
          <a:p>
            <a:pPr marL="115888" lvl="2">
              <a:spcBef>
                <a:spcPts val="600"/>
              </a:spcBef>
              <a:spcAft>
                <a:spcPts val="600"/>
              </a:spcAft>
              <a:defRPr/>
            </a:pPr>
            <a:r>
              <a:rPr lang="en-US" sz="1800" dirty="0" smtClean="0">
                <a:solidFill>
                  <a:schemeClr val="tx1"/>
                </a:solidFill>
                <a:latin typeface="Cambria" panose="02040503050406030204" pitchFamily="18" charset="0"/>
              </a:rPr>
              <a:t>Encourage faculty to continue to do the following:</a:t>
            </a:r>
          </a:p>
          <a:p>
            <a:pPr marL="461963" lvl="2" indent="-346075">
              <a:spcBef>
                <a:spcPct val="20000"/>
              </a:spcBef>
              <a:spcAft>
                <a:spcPts val="600"/>
              </a:spcAft>
              <a:buBlip>
                <a:blip r:embed="rId3"/>
              </a:buBlip>
              <a:defRPr/>
            </a:pPr>
            <a:r>
              <a:rPr lang="en-US" sz="1800" dirty="0">
                <a:latin typeface="Cambria" panose="02040503050406030204" pitchFamily="18" charset="0"/>
              </a:rPr>
              <a:t>Talk </a:t>
            </a:r>
            <a:r>
              <a:rPr lang="en-US" sz="1800" dirty="0" smtClean="0">
                <a:latin typeface="Cambria" panose="02040503050406030204" pitchFamily="18" charset="0"/>
              </a:rPr>
              <a:t>with </a:t>
            </a:r>
            <a:r>
              <a:rPr lang="en-US" sz="1800" dirty="0" smtClean="0">
                <a:latin typeface="Cambria" panose="02040503050406030204" pitchFamily="18" charset="0"/>
              </a:rPr>
              <a:t>students </a:t>
            </a:r>
            <a:r>
              <a:rPr lang="en-US" sz="1800" dirty="0" smtClean="0">
                <a:latin typeface="Cambria" panose="02040503050406030204" pitchFamily="18" charset="0"/>
              </a:rPr>
              <a:t>about their career </a:t>
            </a:r>
            <a:r>
              <a:rPr lang="en-US" sz="1800" dirty="0">
                <a:latin typeface="Cambria" panose="02040503050406030204" pitchFamily="18" charset="0"/>
              </a:rPr>
              <a:t>plans.</a:t>
            </a:r>
          </a:p>
          <a:p>
            <a:pPr marL="461963" lvl="2" indent="-346075">
              <a:spcBef>
                <a:spcPct val="20000"/>
              </a:spcBef>
              <a:spcAft>
                <a:spcPts val="600"/>
              </a:spcAft>
              <a:buBlip>
                <a:blip r:embed="rId3"/>
              </a:buBlip>
              <a:defRPr/>
            </a:pPr>
            <a:r>
              <a:rPr lang="en-US" sz="1800" dirty="0">
                <a:latin typeface="Cambria" panose="02040503050406030204" pitchFamily="18" charset="0"/>
              </a:rPr>
              <a:t>Encourage students to work with faculty on activities other than coursework (committees, student groups, etc</a:t>
            </a:r>
            <a:r>
              <a:rPr lang="en-US" sz="1800" dirty="0" smtClean="0">
                <a:latin typeface="Cambria" panose="02040503050406030204" pitchFamily="18" charset="0"/>
              </a:rPr>
              <a:t>.).</a:t>
            </a:r>
          </a:p>
          <a:p>
            <a:pPr marL="461963" lvl="2" indent="-346075">
              <a:spcBef>
                <a:spcPct val="20000"/>
              </a:spcBef>
              <a:spcAft>
                <a:spcPts val="600"/>
              </a:spcAft>
              <a:buBlip>
                <a:blip r:embed="rId3"/>
              </a:buBlip>
              <a:defRPr/>
            </a:pPr>
            <a:r>
              <a:rPr lang="en-US" sz="1800" dirty="0" smtClean="0">
                <a:latin typeface="Cambria" panose="02040503050406030204" pitchFamily="18" charset="0"/>
              </a:rPr>
              <a:t>Encourage students to participate in internships, co-op, field experience, student teaching, or clinical placement.</a:t>
            </a:r>
          </a:p>
          <a:p>
            <a:pPr marL="461963" lvl="2" indent="-346075">
              <a:spcBef>
                <a:spcPct val="20000"/>
              </a:spcBef>
              <a:spcAft>
                <a:spcPts val="600"/>
              </a:spcAft>
              <a:buBlip>
                <a:blip r:embed="rId3"/>
              </a:buBlip>
              <a:defRPr/>
            </a:pPr>
            <a:r>
              <a:rPr lang="en-US" sz="1800" dirty="0" smtClean="0">
                <a:latin typeface="Cambria" panose="02040503050406030204" pitchFamily="18" charset="0"/>
              </a:rPr>
              <a:t>Encourage students to participate in a study abroad program.</a:t>
            </a:r>
          </a:p>
          <a:p>
            <a:pPr marL="461963" lvl="2" indent="-346075">
              <a:spcBef>
                <a:spcPct val="20000"/>
              </a:spcBef>
              <a:spcAft>
                <a:spcPts val="600"/>
              </a:spcAft>
              <a:buBlip>
                <a:blip r:embed="rId3"/>
              </a:buBlip>
              <a:defRPr/>
            </a:pPr>
            <a:r>
              <a:rPr lang="en-US" sz="1800" dirty="0" smtClean="0">
                <a:latin typeface="Cambria" panose="02040503050406030204" pitchFamily="18" charset="0"/>
              </a:rPr>
              <a:t>Encourage students to work with faculty on a research project.</a:t>
            </a:r>
          </a:p>
          <a:p>
            <a:pPr marL="461963" lvl="2" indent="-346075">
              <a:spcBef>
                <a:spcPct val="20000"/>
              </a:spcBef>
              <a:spcAft>
                <a:spcPts val="600"/>
              </a:spcAft>
              <a:buBlip>
                <a:blip r:embed="rId3"/>
              </a:buBlip>
              <a:defRPr/>
            </a:pPr>
            <a:r>
              <a:rPr lang="en-US" sz="1800" dirty="0" smtClean="0">
                <a:latin typeface="Cambria" panose="02040503050406030204" pitchFamily="18" charset="0"/>
              </a:rPr>
              <a:t>Encourage students to complete a culminating senior experience (capstone course, senior project or thesis, etc.).</a:t>
            </a:r>
          </a:p>
          <a:p>
            <a:pPr marL="461963" lvl="2" indent="-346075">
              <a:spcBef>
                <a:spcPct val="20000"/>
              </a:spcBef>
              <a:spcAft>
                <a:spcPts val="600"/>
              </a:spcAft>
              <a:buBlip>
                <a:blip r:embed="rId3"/>
              </a:buBlip>
              <a:defRPr/>
            </a:pPr>
            <a:r>
              <a:rPr lang="en-US" sz="1800" dirty="0" smtClean="0">
                <a:latin typeface="Cambria" panose="02040503050406030204" pitchFamily="18" charset="0"/>
              </a:rPr>
              <a:t>Emphasize service learning.</a:t>
            </a:r>
          </a:p>
          <a:p>
            <a:pPr marL="461963" lvl="2" indent="-346075">
              <a:spcBef>
                <a:spcPct val="20000"/>
              </a:spcBef>
              <a:spcAft>
                <a:spcPts val="600"/>
              </a:spcAft>
              <a:buBlip>
                <a:blip r:embed="rId3"/>
              </a:buBlip>
              <a:defRPr/>
            </a:pPr>
            <a:endParaRPr lang="en-US" sz="1800" dirty="0">
              <a:latin typeface="Cambria" panose="02040503050406030204" pitchFamily="18" charset="0"/>
            </a:endParaRPr>
          </a:p>
        </p:txBody>
      </p:sp>
      <p:sp>
        <p:nvSpPr>
          <p:cNvPr id="12" name="Rectangle 2"/>
          <p:cNvSpPr txBox="1">
            <a:spLocks noChangeArrowheads="1"/>
          </p:cNvSpPr>
          <p:nvPr/>
        </p:nvSpPr>
        <p:spPr>
          <a:xfrm>
            <a:off x="0" y="228600"/>
            <a:ext cx="9144000" cy="543085"/>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800" b="1" kern="0" dirty="0" smtClean="0">
                <a:solidFill>
                  <a:srgbClr val="0000FF"/>
                </a:solidFill>
                <a:latin typeface="Cambria" panose="02040503050406030204" pitchFamily="18" charset="0"/>
                <a:cs typeface="Calibri" pitchFamily="34" charset="0"/>
              </a:rPr>
              <a:t>Areas to be Celebrated</a:t>
            </a:r>
            <a:r>
              <a:rPr lang="en-US" sz="2000" b="1" kern="0" dirty="0" smtClean="0">
                <a:solidFill>
                  <a:srgbClr val="0000FF"/>
                </a:solidFill>
                <a:latin typeface="Cambria" panose="02040503050406030204" pitchFamily="18" charset="0"/>
                <a:cs typeface="Calibri" pitchFamily="34" charset="0"/>
              </a:rPr>
              <a:t>… (continued)</a:t>
            </a:r>
            <a:endParaRPr lang="en-US" sz="2800" b="1" kern="0" dirty="0" smtClean="0">
              <a:solidFill>
                <a:srgbClr val="0000FF"/>
              </a:solidFill>
              <a:latin typeface="Cambria" panose="02040503050406030204" pitchFamily="18" charset="0"/>
              <a:cs typeface="Calibri" pitchFamily="34" charset="0"/>
            </a:endParaRPr>
          </a:p>
        </p:txBody>
      </p:sp>
    </p:spTree>
    <p:extLst>
      <p:ext uri="{BB962C8B-B14F-4D97-AF65-F5344CB8AC3E}">
        <p14:creationId xmlns:p14="http://schemas.microsoft.com/office/powerpoint/2010/main" val="2322208865"/>
      </p:ext>
    </p:extLst>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Rectangle 2"/>
          <p:cNvSpPr>
            <a:spLocks noGrp="1" noChangeArrowheads="1"/>
          </p:cNvSpPr>
          <p:nvPr>
            <p:ph type="title" idx="4294967295"/>
          </p:nvPr>
        </p:nvSpPr>
        <p:spPr>
          <a:xfrm>
            <a:off x="0" y="609600"/>
            <a:ext cx="9144000" cy="914400"/>
          </a:xfrm>
          <a:prstGeom prst="rect">
            <a:avLst/>
          </a:prstGeom>
        </p:spPr>
        <p:txBody>
          <a:bodyPr/>
          <a:lstStyle/>
          <a:p>
            <a:pPr marL="0" indent="0" algn="ctr" eaLnBrk="1" hangingPunct="1">
              <a:spcBef>
                <a:spcPct val="5000"/>
              </a:spcBef>
              <a:buFont typeface="Wingdings" pitchFamily="2" charset="2"/>
              <a:buNone/>
            </a:pPr>
            <a:r>
              <a:rPr lang="en-US" sz="2800" b="1" dirty="0">
                <a:solidFill>
                  <a:schemeClr val="tx1"/>
                </a:solidFill>
                <a:latin typeface="Cambria" panose="02040503050406030204" pitchFamily="18" charset="0"/>
                <a:cs typeface="Calibri" pitchFamily="34" charset="0"/>
              </a:rPr>
              <a:t>For </a:t>
            </a:r>
            <a:r>
              <a:rPr lang="en-US" sz="2800" b="1" dirty="0" smtClean="0">
                <a:solidFill>
                  <a:schemeClr val="tx1"/>
                </a:solidFill>
                <a:latin typeface="Cambria" panose="02040503050406030204" pitchFamily="18" charset="0"/>
                <a:cs typeface="Calibri" pitchFamily="34" charset="0"/>
              </a:rPr>
              <a:t>detailed frequency tables and more information on NSSE </a:t>
            </a:r>
            <a:r>
              <a:rPr lang="en-US" sz="2800" b="1" dirty="0">
                <a:solidFill>
                  <a:schemeClr val="tx1"/>
                </a:solidFill>
                <a:latin typeface="Cambria" panose="02040503050406030204" pitchFamily="18" charset="0"/>
                <a:cs typeface="Calibri" pitchFamily="34" charset="0"/>
              </a:rPr>
              <a:t>Results</a:t>
            </a:r>
          </a:p>
        </p:txBody>
      </p:sp>
      <p:sp>
        <p:nvSpPr>
          <p:cNvPr id="5" name="Rectangle 4"/>
          <p:cNvSpPr txBox="1">
            <a:spLocks noChangeArrowheads="1"/>
          </p:cNvSpPr>
          <p:nvPr/>
        </p:nvSpPr>
        <p:spPr bwMode="auto">
          <a:xfrm>
            <a:off x="1028700" y="2133600"/>
            <a:ext cx="7086600" cy="259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marL="0" indent="0" algn="ctr" eaLnBrk="1" hangingPunct="1">
              <a:spcBef>
                <a:spcPct val="5000"/>
              </a:spcBef>
              <a:buFont typeface="Wingdings" pitchFamily="2" charset="2"/>
              <a:buNone/>
            </a:pPr>
            <a:endParaRPr lang="en-US" sz="2800" kern="0" dirty="0" smtClean="0">
              <a:solidFill>
                <a:srgbClr val="0000CC"/>
              </a:solidFill>
              <a:latin typeface="Cambria" panose="02040503050406030204" pitchFamily="18" charset="0"/>
              <a:cs typeface="Calibri" pitchFamily="34" charset="0"/>
            </a:endParaRPr>
          </a:p>
          <a:p>
            <a:pPr marL="0" indent="0" algn="ctr" eaLnBrk="1" hangingPunct="1">
              <a:spcBef>
                <a:spcPct val="5000"/>
              </a:spcBef>
              <a:buFont typeface="Wingdings" pitchFamily="2" charset="2"/>
              <a:buNone/>
            </a:pPr>
            <a:r>
              <a:rPr lang="en-US" sz="2800" kern="0" dirty="0" smtClean="0">
                <a:latin typeface="Cambria" panose="02040503050406030204" pitchFamily="18" charset="0"/>
                <a:cs typeface="Calibri" pitchFamily="34" charset="0"/>
              </a:rPr>
              <a:t>Visit</a:t>
            </a:r>
            <a:endParaRPr lang="en-US" sz="2800" kern="0" dirty="0" smtClean="0">
              <a:latin typeface="Cambria" panose="02040503050406030204" pitchFamily="18" charset="0"/>
              <a:cs typeface="Calibri" pitchFamily="34" charset="0"/>
            </a:endParaRPr>
          </a:p>
          <a:p>
            <a:pPr marL="0" indent="0" algn="ctr" eaLnBrk="1" hangingPunct="1">
              <a:spcBef>
                <a:spcPct val="5000"/>
              </a:spcBef>
              <a:buFont typeface="Wingdings" pitchFamily="2" charset="2"/>
              <a:buNone/>
            </a:pPr>
            <a:r>
              <a:rPr lang="en-US" sz="2800" kern="0" dirty="0" smtClean="0">
                <a:solidFill>
                  <a:srgbClr val="0000CC"/>
                </a:solidFill>
                <a:latin typeface="Cambria" panose="02040503050406030204" pitchFamily="18" charset="0"/>
                <a:cs typeface="Calibri" pitchFamily="34" charset="0"/>
                <a:hlinkClick r:id="rId3"/>
              </a:rPr>
              <a:t>http://www.utrgv.edu/sair</a:t>
            </a:r>
            <a:endParaRPr lang="en-US" sz="2800" kern="0" dirty="0" smtClean="0">
              <a:solidFill>
                <a:srgbClr val="0000CC"/>
              </a:solidFill>
              <a:latin typeface="Cambria" panose="02040503050406030204" pitchFamily="18" charset="0"/>
              <a:cs typeface="Calibri" pitchFamily="34" charset="0"/>
            </a:endParaRPr>
          </a:p>
          <a:p>
            <a:pPr marL="0" indent="0" algn="ctr" eaLnBrk="1" hangingPunct="1">
              <a:spcBef>
                <a:spcPct val="5000"/>
              </a:spcBef>
              <a:buFont typeface="Wingdings" pitchFamily="2" charset="2"/>
              <a:buNone/>
            </a:pPr>
            <a:r>
              <a:rPr lang="en-US" sz="1600" kern="0" dirty="0" smtClean="0">
                <a:solidFill>
                  <a:srgbClr val="0000CC"/>
                </a:solidFill>
                <a:latin typeface="Cambria" panose="02040503050406030204" pitchFamily="18" charset="0"/>
                <a:cs typeface="Calibri" pitchFamily="34" charset="0"/>
              </a:rPr>
              <a:t>(Look under </a:t>
            </a:r>
            <a:r>
              <a:rPr lang="en-US" sz="1600" kern="0" dirty="0" smtClean="0">
                <a:solidFill>
                  <a:srgbClr val="0000CC"/>
                </a:solidFill>
                <a:latin typeface="Cambria" panose="02040503050406030204" pitchFamily="18" charset="0"/>
                <a:cs typeface="Calibri" pitchFamily="34" charset="0"/>
              </a:rPr>
              <a:t>“Data </a:t>
            </a:r>
            <a:r>
              <a:rPr lang="en-US" sz="1600" kern="0" dirty="0" smtClean="0">
                <a:solidFill>
                  <a:srgbClr val="0000CC"/>
                </a:solidFill>
                <a:latin typeface="Cambria" panose="02040503050406030204" pitchFamily="18" charset="0"/>
                <a:cs typeface="Calibri" pitchFamily="34" charset="0"/>
              </a:rPr>
              <a:t>and </a:t>
            </a:r>
            <a:r>
              <a:rPr lang="en-US" sz="1600" kern="0" dirty="0" smtClean="0">
                <a:solidFill>
                  <a:srgbClr val="0000CC"/>
                </a:solidFill>
                <a:latin typeface="Cambria" panose="02040503050406030204" pitchFamily="18" charset="0"/>
                <a:cs typeface="Calibri" pitchFamily="34" charset="0"/>
              </a:rPr>
              <a:t>Reports” for Student Survey Results)</a:t>
            </a:r>
            <a:endParaRPr lang="en-US" sz="1600" kern="0" dirty="0">
              <a:solidFill>
                <a:srgbClr val="0000CC"/>
              </a:solidFill>
              <a:latin typeface="Cambria" panose="02040503050406030204" pitchFamily="18" charset="0"/>
              <a:cs typeface="Calibri" pitchFamily="34" charset="0"/>
            </a:endParaRPr>
          </a:p>
          <a:p>
            <a:pPr marL="0" indent="0" algn="ctr" eaLnBrk="1" hangingPunct="1">
              <a:spcBef>
                <a:spcPct val="5000"/>
              </a:spcBef>
              <a:buNone/>
            </a:pPr>
            <a:endParaRPr lang="en-US" sz="2800" kern="0" dirty="0" smtClean="0">
              <a:latin typeface="Cambria" panose="02040503050406030204" pitchFamily="18" charset="0"/>
              <a:cs typeface="Calibri" pitchFamily="34" charset="0"/>
            </a:endParaRPr>
          </a:p>
          <a:p>
            <a:pPr marL="0" indent="0" eaLnBrk="1" hangingPunct="1">
              <a:spcBef>
                <a:spcPct val="5000"/>
              </a:spcBef>
              <a:buFont typeface="Wingdings" pitchFamily="2" charset="2"/>
              <a:buNone/>
            </a:pPr>
            <a:r>
              <a:rPr lang="en-US" sz="2800" b="0" kern="0" dirty="0" smtClean="0">
                <a:solidFill>
                  <a:schemeClr val="folHlink"/>
                </a:solidFill>
                <a:latin typeface="Cambria" panose="02040503050406030204" pitchFamily="18" charset="0"/>
                <a:cs typeface="Calibri" pitchFamily="34" charset="0"/>
              </a:rPr>
              <a:t>			</a:t>
            </a:r>
            <a:endParaRPr lang="en-US" sz="2800" b="1" kern="0" dirty="0" smtClean="0">
              <a:solidFill>
                <a:schemeClr val="folHlink"/>
              </a:solidFill>
              <a:latin typeface="Cambria" panose="02040503050406030204" pitchFamily="18" charset="0"/>
              <a:cs typeface="Calibri" pitchFamily="34" charset="0"/>
            </a:endParaRPr>
          </a:p>
          <a:p>
            <a:pPr marL="520700" indent="-520700" algn="ctr" eaLnBrk="1" hangingPunct="1">
              <a:spcBef>
                <a:spcPct val="5000"/>
              </a:spcBef>
              <a:buFont typeface="Wingdings" pitchFamily="2" charset="2"/>
              <a:buNone/>
            </a:pPr>
            <a:endParaRPr lang="en-US" sz="2800" b="1" kern="0" dirty="0" smtClean="0">
              <a:solidFill>
                <a:schemeClr val="folHlink"/>
              </a:solidFill>
              <a:latin typeface="Cambria" panose="02040503050406030204" pitchFamily="18" charset="0"/>
              <a:cs typeface="Calibri" pitchFamily="34" charset="0"/>
            </a:endParaRPr>
          </a:p>
          <a:p>
            <a:pPr marL="520700" indent="-520700" algn="ctr" eaLnBrk="1" hangingPunct="1">
              <a:spcBef>
                <a:spcPct val="5000"/>
              </a:spcBef>
              <a:buFont typeface="Wingdings" pitchFamily="2" charset="2"/>
              <a:buNone/>
            </a:pPr>
            <a:endParaRPr lang="en-US" sz="2800" b="0" kern="0" dirty="0" smtClean="0">
              <a:solidFill>
                <a:schemeClr val="folHlink"/>
              </a:solidFill>
              <a:latin typeface="Cambria" panose="02040503050406030204" pitchFamily="18" charset="0"/>
              <a:cs typeface="Calibri" pitchFamily="34" charset="0"/>
            </a:endParaRPr>
          </a:p>
          <a:p>
            <a:pPr marL="520700" indent="-520700" algn="ctr" eaLnBrk="1" hangingPunct="1">
              <a:spcBef>
                <a:spcPct val="5000"/>
              </a:spcBef>
              <a:buFont typeface="Wingdings" pitchFamily="2" charset="2"/>
              <a:buNone/>
            </a:pPr>
            <a:endParaRPr lang="en-US" sz="2800" b="0" kern="0" dirty="0" smtClean="0">
              <a:solidFill>
                <a:schemeClr val="folHlink"/>
              </a:solidFill>
              <a:latin typeface="Cambria" panose="02040503050406030204" pitchFamily="18" charset="0"/>
              <a:cs typeface="Calibri" pitchFamily="34" charset="0"/>
            </a:endParaRPr>
          </a:p>
        </p:txBody>
      </p:sp>
      <p:sp>
        <p:nvSpPr>
          <p:cNvPr id="6" name="Line 3"/>
          <p:cNvSpPr>
            <a:spLocks noChangeShapeType="1"/>
          </p:cNvSpPr>
          <p:nvPr/>
        </p:nvSpPr>
        <p:spPr bwMode="auto">
          <a:xfrm>
            <a:off x="0" y="1752600"/>
            <a:ext cx="9144000" cy="0"/>
          </a:xfrm>
          <a:prstGeom prst="line">
            <a:avLst/>
          </a:prstGeom>
          <a:noFill/>
          <a:ln w="38100">
            <a:solidFill>
              <a:srgbClr val="FF6600"/>
            </a:solidFill>
            <a:miter lim="800000"/>
            <a:headEnd/>
            <a:tailEnd/>
          </a:ln>
        </p:spPr>
        <p:txBody>
          <a:bodyPr wrap="none"/>
          <a:lstStyle/>
          <a:p>
            <a:endParaRPr lang="en-US" dirty="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990600"/>
            <a:ext cx="9144000" cy="0"/>
          </a:xfrm>
          <a:prstGeom prst="line">
            <a:avLst/>
          </a:prstGeom>
          <a:noFill/>
          <a:ln w="38100">
            <a:solidFill>
              <a:srgbClr val="FF6600"/>
            </a:solidFill>
            <a:miter lim="800000"/>
            <a:headEnd/>
            <a:tailEnd/>
          </a:ln>
        </p:spPr>
        <p:txBody>
          <a:bodyPr wrap="none"/>
          <a:lstStyle/>
          <a:p>
            <a:endParaRPr lang="en-US" dirty="0"/>
          </a:p>
        </p:txBody>
      </p:sp>
      <p:sp>
        <p:nvSpPr>
          <p:cNvPr id="7" name="Rectangle 3"/>
          <p:cNvSpPr>
            <a:spLocks noGrp="1" noChangeArrowheads="1"/>
          </p:cNvSpPr>
          <p:nvPr>
            <p:ph idx="4294967295"/>
          </p:nvPr>
        </p:nvSpPr>
        <p:spPr>
          <a:xfrm>
            <a:off x="0" y="188913"/>
            <a:ext cx="9144000" cy="801687"/>
          </a:xfrm>
          <a:prstGeom prst="rect">
            <a:avLst/>
          </a:prstGeom>
        </p:spPr>
        <p:txBody>
          <a:bodyPr/>
          <a:lstStyle/>
          <a:p>
            <a:pPr algn="ctr" eaLnBrk="1" hangingPunct="1">
              <a:spcBef>
                <a:spcPts val="0"/>
              </a:spcBef>
              <a:buFont typeface="Wingdings" pitchFamily="2" charset="2"/>
              <a:buNone/>
            </a:pPr>
            <a:r>
              <a:rPr lang="en-US" sz="4000" b="1" dirty="0" smtClean="0">
                <a:solidFill>
                  <a:srgbClr val="0000FF"/>
                </a:solidFill>
                <a:latin typeface="Cambria" panose="02040503050406030204" pitchFamily="18" charset="0"/>
                <a:cs typeface="Calibri" pitchFamily="34" charset="0"/>
              </a:rPr>
              <a:t>Outline</a:t>
            </a:r>
          </a:p>
        </p:txBody>
      </p:sp>
      <p:sp>
        <p:nvSpPr>
          <p:cNvPr id="8" name="Rectangle 3"/>
          <p:cNvSpPr txBox="1">
            <a:spLocks noChangeArrowheads="1"/>
          </p:cNvSpPr>
          <p:nvPr/>
        </p:nvSpPr>
        <p:spPr bwMode="auto">
          <a:xfrm>
            <a:off x="1981200" y="1143000"/>
            <a:ext cx="6858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kumimoji="0" lang="en-US" sz="2000" i="0" u="none" strike="noStrike" kern="0" cap="none" spc="0" normalizeH="0" baseline="0" noProof="0" dirty="0" smtClean="0">
                <a:ln>
                  <a:noFill/>
                </a:ln>
                <a:solidFill>
                  <a:schemeClr val="tx1"/>
                </a:solidFill>
                <a:effectLst/>
                <a:uLnTx/>
                <a:uFillTx/>
                <a:latin typeface="Cambria" panose="02040503050406030204" pitchFamily="18" charset="0"/>
                <a:cs typeface="Calibri" pitchFamily="34" charset="0"/>
              </a:rPr>
              <a:t>What is NSSE?</a:t>
            </a:r>
          </a:p>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kumimoji="0" lang="en-US" sz="2000" i="0" u="none" strike="noStrike" kern="0" cap="none" spc="0" normalizeH="0" baseline="0" noProof="0" dirty="0" smtClean="0">
                <a:ln>
                  <a:noFill/>
                </a:ln>
                <a:solidFill>
                  <a:schemeClr val="tx1"/>
                </a:solidFill>
                <a:effectLst/>
                <a:uLnTx/>
                <a:uFillTx/>
                <a:latin typeface="Cambria" panose="02040503050406030204" pitchFamily="18" charset="0"/>
                <a:cs typeface="Calibri" pitchFamily="34" charset="0"/>
              </a:rPr>
              <a:t>Response </a:t>
            </a:r>
            <a:r>
              <a:rPr kumimoji="0" lang="en-US" sz="2000" i="0" u="none" strike="noStrike" kern="0" cap="none" spc="0" normalizeH="0" baseline="0" noProof="0" dirty="0" smtClean="0">
                <a:ln>
                  <a:noFill/>
                </a:ln>
                <a:solidFill>
                  <a:schemeClr val="tx1"/>
                </a:solidFill>
                <a:effectLst/>
                <a:uLnTx/>
                <a:uFillTx/>
                <a:latin typeface="Cambria" panose="02040503050406030204" pitchFamily="18" charset="0"/>
                <a:cs typeface="Calibri" pitchFamily="34" charset="0"/>
              </a:rPr>
              <a:t>Rate at UTRGV</a:t>
            </a:r>
          </a:p>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kumimoji="0" lang="en-US" sz="2000" i="0" u="none" strike="noStrike" kern="0" cap="none" spc="0" normalizeH="0" baseline="0" noProof="0" dirty="0" smtClean="0">
                <a:ln>
                  <a:noFill/>
                </a:ln>
                <a:solidFill>
                  <a:schemeClr val="tx1"/>
                </a:solidFill>
                <a:effectLst/>
                <a:uLnTx/>
                <a:uFillTx/>
                <a:latin typeface="Cambria" panose="02040503050406030204" pitchFamily="18" charset="0"/>
                <a:cs typeface="Calibri" pitchFamily="34" charset="0"/>
              </a:rPr>
              <a:t>Four </a:t>
            </a:r>
            <a:r>
              <a:rPr kumimoji="0" lang="en-US" sz="2000" i="0" u="none" strike="noStrike" kern="0" cap="none" spc="0" normalizeH="0" baseline="0" noProof="0" dirty="0" smtClean="0">
                <a:ln>
                  <a:noFill/>
                </a:ln>
                <a:solidFill>
                  <a:schemeClr val="tx1"/>
                </a:solidFill>
                <a:effectLst/>
                <a:uLnTx/>
                <a:uFillTx/>
                <a:latin typeface="Cambria" panose="02040503050406030204" pitchFamily="18" charset="0"/>
                <a:cs typeface="Calibri" pitchFamily="34" charset="0"/>
              </a:rPr>
              <a:t>NSSE Themes for Student Engagement</a:t>
            </a:r>
          </a:p>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lang="en-US" sz="2000" kern="0" dirty="0" smtClean="0">
                <a:solidFill>
                  <a:schemeClr val="tx1"/>
                </a:solidFill>
                <a:latin typeface="Cambria" panose="02040503050406030204" pitchFamily="18" charset="0"/>
                <a:cs typeface="Calibri" pitchFamily="34" charset="0"/>
              </a:rPr>
              <a:t>Engagement </a:t>
            </a:r>
            <a:r>
              <a:rPr lang="en-US" sz="2000" kern="0" dirty="0" smtClean="0">
                <a:solidFill>
                  <a:schemeClr val="tx1"/>
                </a:solidFill>
                <a:latin typeface="Cambria" panose="02040503050406030204" pitchFamily="18" charset="0"/>
                <a:cs typeface="Calibri" pitchFamily="34" charset="0"/>
              </a:rPr>
              <a:t>Indicators </a:t>
            </a:r>
            <a:r>
              <a:rPr lang="en-US" sz="2000" kern="0" dirty="0" smtClean="0">
                <a:solidFill>
                  <a:schemeClr val="tx1"/>
                </a:solidFill>
                <a:latin typeface="Cambria" panose="02040503050406030204" pitchFamily="18" charset="0"/>
                <a:cs typeface="Calibri" pitchFamily="34" charset="0"/>
              </a:rPr>
              <a:t>in </a:t>
            </a:r>
            <a:r>
              <a:rPr lang="en-US" sz="2000" kern="0" dirty="0" smtClean="0">
                <a:solidFill>
                  <a:schemeClr val="tx1"/>
                </a:solidFill>
                <a:latin typeface="Cambria" panose="02040503050406030204" pitchFamily="18" charset="0"/>
                <a:cs typeface="Calibri" pitchFamily="34" charset="0"/>
              </a:rPr>
              <a:t>NSSE </a:t>
            </a:r>
            <a:r>
              <a:rPr lang="en-US" sz="2000" kern="0" dirty="0" smtClean="0">
                <a:solidFill>
                  <a:schemeClr val="tx1"/>
                </a:solidFill>
                <a:latin typeface="Cambria" panose="02040503050406030204" pitchFamily="18" charset="0"/>
                <a:cs typeface="Calibri" pitchFamily="34" charset="0"/>
              </a:rPr>
              <a:t>Themes</a:t>
            </a:r>
            <a:endParaRPr lang="en-US" sz="2000" kern="0" dirty="0" smtClean="0">
              <a:solidFill>
                <a:schemeClr val="tx1"/>
              </a:solidFill>
              <a:latin typeface="Cambria" panose="02040503050406030204" pitchFamily="18" charset="0"/>
              <a:cs typeface="Calibri" pitchFamily="34" charset="0"/>
            </a:endParaRPr>
          </a:p>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kumimoji="0" lang="en-US" sz="2000" i="0" u="none" strike="noStrike" kern="0" cap="none" spc="0" normalizeH="0" baseline="0" noProof="0" dirty="0" smtClean="0">
                <a:ln>
                  <a:noFill/>
                </a:ln>
                <a:solidFill>
                  <a:schemeClr val="tx1"/>
                </a:solidFill>
                <a:effectLst/>
                <a:uLnTx/>
                <a:uFillTx/>
                <a:latin typeface="Cambria" panose="02040503050406030204" pitchFamily="18" charset="0"/>
                <a:cs typeface="Calibri" pitchFamily="34" charset="0"/>
              </a:rPr>
              <a:t>Performance</a:t>
            </a:r>
            <a:r>
              <a:rPr kumimoji="0" lang="en-US" sz="2000" i="0" u="none" strike="noStrike" kern="0" cap="none" spc="0" normalizeH="0" noProof="0" dirty="0" smtClean="0">
                <a:ln>
                  <a:noFill/>
                </a:ln>
                <a:solidFill>
                  <a:schemeClr val="tx1"/>
                </a:solidFill>
                <a:effectLst/>
                <a:uLnTx/>
                <a:uFillTx/>
                <a:latin typeface="Cambria" panose="02040503050406030204" pitchFamily="18" charset="0"/>
                <a:cs typeface="Calibri" pitchFamily="34" charset="0"/>
              </a:rPr>
              <a:t> </a:t>
            </a:r>
            <a:r>
              <a:rPr kumimoji="0" lang="en-US" sz="2000" i="0" u="none" strike="noStrike" kern="0" cap="none" spc="0" normalizeH="0" noProof="0" dirty="0" smtClean="0">
                <a:ln>
                  <a:noFill/>
                </a:ln>
                <a:solidFill>
                  <a:schemeClr val="tx1"/>
                </a:solidFill>
                <a:effectLst/>
                <a:uLnTx/>
                <a:uFillTx/>
                <a:latin typeface="Cambria" panose="02040503050406030204" pitchFamily="18" charset="0"/>
                <a:cs typeface="Calibri" pitchFamily="34" charset="0"/>
              </a:rPr>
              <a:t>Comparisons</a:t>
            </a:r>
          </a:p>
          <a:p>
            <a:pPr marL="182880" indent="-609600" eaLnBrk="1" hangingPunct="1">
              <a:spcBef>
                <a:spcPts val="0"/>
              </a:spcBef>
              <a:spcAft>
                <a:spcPts val="1800"/>
              </a:spcAft>
              <a:buClr>
                <a:srgbClr val="006600"/>
              </a:buClr>
              <a:buSzPct val="110000"/>
              <a:buBlip>
                <a:blip r:embed="rId3"/>
              </a:buBlip>
              <a:tabLst>
                <a:tab pos="625475" algn="l"/>
                <a:tab pos="2289175" algn="l"/>
              </a:tabLst>
              <a:defRPr/>
            </a:pPr>
            <a:r>
              <a:rPr lang="en-US" sz="2000" kern="0" dirty="0" smtClean="0">
                <a:solidFill>
                  <a:schemeClr val="tx1"/>
                </a:solidFill>
                <a:latin typeface="Cambria" panose="02040503050406030204" pitchFamily="18" charset="0"/>
                <a:cs typeface="Calibri" pitchFamily="34" charset="0"/>
              </a:rPr>
              <a:t>Satisfaction </a:t>
            </a:r>
            <a:r>
              <a:rPr lang="en-US" sz="2000" kern="0" dirty="0">
                <a:solidFill>
                  <a:schemeClr val="tx1"/>
                </a:solidFill>
                <a:latin typeface="Cambria" panose="02040503050406030204" pitchFamily="18" charset="0"/>
                <a:cs typeface="Calibri" pitchFamily="34" charset="0"/>
              </a:rPr>
              <a:t>with </a:t>
            </a:r>
            <a:r>
              <a:rPr lang="en-US" sz="2000" kern="0" dirty="0" smtClean="0">
                <a:solidFill>
                  <a:schemeClr val="tx1"/>
                </a:solidFill>
                <a:latin typeface="Cambria" panose="02040503050406030204" pitchFamily="18" charset="0"/>
                <a:cs typeface="Calibri" pitchFamily="34" charset="0"/>
              </a:rPr>
              <a:t>UTRGV</a:t>
            </a:r>
          </a:p>
          <a:p>
            <a:pPr marL="182880" indent="-609600" eaLnBrk="1" hangingPunct="1">
              <a:spcBef>
                <a:spcPts val="0"/>
              </a:spcBef>
              <a:spcAft>
                <a:spcPts val="1800"/>
              </a:spcAft>
              <a:buClr>
                <a:srgbClr val="006600"/>
              </a:buClr>
              <a:buSzPct val="110000"/>
              <a:buBlip>
                <a:blip r:embed="rId3"/>
              </a:buBlip>
              <a:tabLst>
                <a:tab pos="625475" algn="l"/>
                <a:tab pos="2289175" algn="l"/>
              </a:tabLst>
              <a:defRPr/>
            </a:pPr>
            <a:r>
              <a:rPr lang="en-US" sz="2000" kern="0" dirty="0" smtClean="0">
                <a:solidFill>
                  <a:schemeClr val="tx1"/>
                </a:solidFill>
                <a:latin typeface="Cambria" panose="02040503050406030204" pitchFamily="18" charset="0"/>
                <a:cs typeface="Calibri" pitchFamily="34" charset="0"/>
              </a:rPr>
              <a:t>Engagement Indicators in Need of Attention</a:t>
            </a:r>
            <a:endParaRPr lang="en-US" sz="2000" kern="0" dirty="0">
              <a:solidFill>
                <a:schemeClr val="tx1"/>
              </a:solidFill>
              <a:latin typeface="Cambria" panose="02040503050406030204" pitchFamily="18" charset="0"/>
              <a:cs typeface="Calibri" pitchFamily="34" charset="0"/>
            </a:endParaRPr>
          </a:p>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lang="en-US" sz="2000" kern="0" baseline="0" dirty="0" smtClean="0">
                <a:solidFill>
                  <a:schemeClr val="tx1"/>
                </a:solidFill>
                <a:latin typeface="Cambria" panose="02040503050406030204" pitchFamily="18" charset="0"/>
                <a:cs typeface="Calibri" pitchFamily="34" charset="0"/>
              </a:rPr>
              <a:t>Recommendations</a:t>
            </a:r>
          </a:p>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kumimoji="0" lang="en-US" sz="2000" i="0" u="none" strike="noStrike" kern="0" cap="none" spc="0" normalizeH="0" noProof="0" dirty="0" smtClean="0">
                <a:ln>
                  <a:noFill/>
                </a:ln>
                <a:solidFill>
                  <a:schemeClr val="tx1"/>
                </a:solidFill>
                <a:effectLst/>
                <a:uLnTx/>
                <a:uFillTx/>
                <a:latin typeface="Cambria" panose="02040503050406030204" pitchFamily="18" charset="0"/>
                <a:cs typeface="Calibri" pitchFamily="34" charset="0"/>
              </a:rPr>
              <a:t>Areas to be Celebrated</a:t>
            </a:r>
            <a:endParaRPr kumimoji="0" lang="en-US" sz="2000" i="0" u="none" strike="noStrike" kern="0" cap="none" spc="0" normalizeH="0" baseline="0" noProof="0" dirty="0" smtClean="0">
              <a:ln>
                <a:noFill/>
              </a:ln>
              <a:solidFill>
                <a:schemeClr val="tx1"/>
              </a:solidFill>
              <a:effectLst/>
              <a:uLnTx/>
              <a:uFillTx/>
              <a:latin typeface="Cambria" panose="02040503050406030204" pitchFamily="18" charset="0"/>
              <a:cs typeface="Calibri" pitchFamily="34" charset="0"/>
            </a:endParaRPr>
          </a:p>
          <a:p>
            <a:pPr marR="0" lvl="0" algn="l" defTabSz="914400" rtl="0" eaLnBrk="1" fontAlgn="base" latinLnBrk="0" hangingPunct="1">
              <a:lnSpc>
                <a:spcPct val="90000"/>
              </a:lnSpc>
              <a:spcBef>
                <a:spcPts val="0"/>
              </a:spcBef>
              <a:spcAft>
                <a:spcPts val="300"/>
              </a:spcAft>
              <a:buClr>
                <a:srgbClr val="006600"/>
              </a:buClr>
              <a:buSzPct val="150000"/>
              <a:tabLst>
                <a:tab pos="625475" algn="l"/>
                <a:tab pos="2289175" algn="l"/>
              </a:tabLst>
              <a:defRPr/>
            </a:pPr>
            <a:r>
              <a:rPr kumimoji="0" lang="en-US" sz="1400" i="0" u="none" strike="noStrike" kern="0" cap="none" spc="0" normalizeH="0" baseline="0" noProof="0" dirty="0" smtClean="0">
                <a:ln>
                  <a:noFill/>
                </a:ln>
                <a:solidFill>
                  <a:schemeClr val="tx1"/>
                </a:solidFill>
                <a:effectLst/>
                <a:uLnTx/>
                <a:uFillTx/>
                <a:latin typeface="Cambria" panose="02040503050406030204" pitchFamily="18" charset="0"/>
                <a:cs typeface="Calibri" pitchFamily="34" charset="0"/>
              </a:rPr>
              <a:t>		</a:t>
            </a:r>
            <a:endParaRPr kumimoji="0" lang="en-US" sz="2800" i="0" u="none" strike="noStrike" kern="0" cap="none" spc="0" normalizeH="0" baseline="0" noProof="0" dirty="0" smtClean="0">
              <a:ln>
                <a:noFill/>
              </a:ln>
              <a:solidFill>
                <a:schemeClr val="tx1"/>
              </a:solidFill>
              <a:effectLst/>
              <a:uLnTx/>
              <a:uFillTx/>
              <a:latin typeface="Cambria" panose="02040503050406030204" pitchFamily="18" charset="0"/>
              <a:cs typeface="Calibri" pitchFamily="34" charset="0"/>
            </a:endParaRPr>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idx="4294967295"/>
          </p:nvPr>
        </p:nvSpPr>
        <p:spPr>
          <a:xfrm>
            <a:off x="0" y="152400"/>
            <a:ext cx="9144000" cy="685800"/>
          </a:xfrm>
          <a:prstGeom prst="rect">
            <a:avLst/>
          </a:prstGeom>
        </p:spPr>
        <p:txBody>
          <a:bodyPr/>
          <a:lstStyle/>
          <a:p>
            <a:pPr algn="ctr" eaLnBrk="1" hangingPunct="1"/>
            <a:r>
              <a:rPr lang="en-US" sz="4000" b="1" dirty="0" smtClean="0">
                <a:solidFill>
                  <a:srgbClr val="0000FF"/>
                </a:solidFill>
                <a:latin typeface="Cambria" panose="02040503050406030204" pitchFamily="18" charset="0"/>
                <a:cs typeface="Calibri" pitchFamily="34" charset="0"/>
              </a:rPr>
              <a:t>What is NSSE?</a:t>
            </a:r>
          </a:p>
        </p:txBody>
      </p:sp>
      <p:sp>
        <p:nvSpPr>
          <p:cNvPr id="6" name="Line 6"/>
          <p:cNvSpPr>
            <a:spLocks noChangeShapeType="1"/>
          </p:cNvSpPr>
          <p:nvPr/>
        </p:nvSpPr>
        <p:spPr bwMode="auto">
          <a:xfrm>
            <a:off x="0" y="990600"/>
            <a:ext cx="9144000" cy="0"/>
          </a:xfrm>
          <a:prstGeom prst="line">
            <a:avLst/>
          </a:prstGeom>
          <a:noFill/>
          <a:ln w="38100">
            <a:solidFill>
              <a:srgbClr val="FF6600"/>
            </a:solidFill>
            <a:miter lim="800000"/>
            <a:headEnd/>
            <a:tailEnd/>
          </a:ln>
        </p:spPr>
        <p:txBody>
          <a:bodyPr wrap="none"/>
          <a:lstStyle/>
          <a:p>
            <a:endParaRPr lang="en-US" dirty="0"/>
          </a:p>
        </p:txBody>
      </p:sp>
      <p:sp>
        <p:nvSpPr>
          <p:cNvPr id="4" name="Rectangle 3"/>
          <p:cNvSpPr/>
          <p:nvPr/>
        </p:nvSpPr>
        <p:spPr>
          <a:xfrm>
            <a:off x="990600" y="1295400"/>
            <a:ext cx="7467600" cy="4401205"/>
          </a:xfrm>
          <a:prstGeom prst="rect">
            <a:avLst/>
          </a:prstGeom>
        </p:spPr>
        <p:txBody>
          <a:bodyPr wrap="square">
            <a:spAutoFit/>
          </a:bodyPr>
          <a:lstStyle/>
          <a:p>
            <a:pPr marL="342900" indent="-342900">
              <a:buBlip>
                <a:blip r:embed="rId3"/>
              </a:buBlip>
            </a:pPr>
            <a:r>
              <a:rPr lang="en-US" sz="2000" dirty="0" smtClean="0">
                <a:latin typeface="Cambria" panose="02040503050406030204" pitchFamily="18" charset="0"/>
              </a:rPr>
              <a:t>The National Survey of Student Engagement (NSSE) collects information from first-year and senior students about the characteristics and quality of their undergraduate experience. It assesses the extent to which students engage in educational practices associated with high levels of learning and development. </a:t>
            </a:r>
          </a:p>
          <a:p>
            <a:pPr marL="342900" indent="-342900">
              <a:buBlip>
                <a:blip r:embed="rId3"/>
              </a:buBlip>
            </a:pPr>
            <a:endParaRPr lang="en-US" sz="2000" dirty="0" smtClean="0">
              <a:latin typeface="Cambria" panose="02040503050406030204" pitchFamily="18" charset="0"/>
            </a:endParaRPr>
          </a:p>
          <a:p>
            <a:pPr marL="342900" indent="-342900">
              <a:buBlip>
                <a:blip r:embed="rId3"/>
              </a:buBlip>
            </a:pPr>
            <a:r>
              <a:rPr lang="en-US" sz="2000" dirty="0" smtClean="0">
                <a:latin typeface="Cambria" panose="02040503050406030204" pitchFamily="18" charset="0"/>
              </a:rPr>
              <a:t>The </a:t>
            </a:r>
            <a:r>
              <a:rPr lang="en-US" sz="2000" dirty="0">
                <a:latin typeface="Cambria" panose="02040503050406030204" pitchFamily="18" charset="0"/>
              </a:rPr>
              <a:t>results provide an estimate of how undergraduates spend their time and what they gain from attending their college or university. </a:t>
            </a:r>
            <a:endParaRPr lang="en-US" sz="2000" dirty="0" smtClean="0">
              <a:latin typeface="Cambria" panose="02040503050406030204" pitchFamily="18" charset="0"/>
            </a:endParaRPr>
          </a:p>
          <a:p>
            <a:pPr marL="342900" indent="-342900">
              <a:buBlip>
                <a:blip r:embed="rId3"/>
              </a:buBlip>
            </a:pPr>
            <a:endParaRPr lang="en-US" sz="2000" dirty="0">
              <a:latin typeface="Cambria" panose="02040503050406030204" pitchFamily="18" charset="0"/>
            </a:endParaRPr>
          </a:p>
          <a:p>
            <a:pPr marL="342900" indent="-342900">
              <a:buBlip>
                <a:blip r:embed="rId3"/>
              </a:buBlip>
            </a:pPr>
            <a:r>
              <a:rPr lang="en-US" sz="2000" dirty="0" smtClean="0">
                <a:latin typeface="Cambria" panose="02040503050406030204" pitchFamily="18" charset="0"/>
              </a:rPr>
              <a:t>Institutions </a:t>
            </a:r>
            <a:r>
              <a:rPr lang="en-US" sz="2000" dirty="0">
                <a:latin typeface="Cambria" panose="02040503050406030204" pitchFamily="18" charset="0"/>
              </a:rPr>
              <a:t>use their data to identify aspects of the undergraduate experience that can be improved through changes in policy and practice. </a:t>
            </a:r>
            <a:endParaRPr lang="en-US" sz="2000" dirty="0" smtClean="0">
              <a:latin typeface="Cambria" panose="02040503050406030204" pitchFamily="18" charset="0"/>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idx="4294967295"/>
          </p:nvPr>
        </p:nvSpPr>
        <p:spPr>
          <a:xfrm>
            <a:off x="0" y="152400"/>
            <a:ext cx="9144000" cy="685800"/>
          </a:xfrm>
          <a:prstGeom prst="rect">
            <a:avLst/>
          </a:prstGeom>
        </p:spPr>
        <p:txBody>
          <a:bodyPr/>
          <a:lstStyle/>
          <a:p>
            <a:pPr algn="ctr" eaLnBrk="1" hangingPunct="1"/>
            <a:r>
              <a:rPr lang="en-US" sz="4000" b="1" dirty="0" smtClean="0">
                <a:solidFill>
                  <a:srgbClr val="0000FF"/>
                </a:solidFill>
                <a:latin typeface="Cambria" panose="02040503050406030204" pitchFamily="18" charset="0"/>
                <a:cs typeface="Calibri" pitchFamily="34" charset="0"/>
              </a:rPr>
              <a:t>Response Rate</a:t>
            </a:r>
          </a:p>
        </p:txBody>
      </p:sp>
      <p:sp>
        <p:nvSpPr>
          <p:cNvPr id="6" name="Line 6"/>
          <p:cNvSpPr>
            <a:spLocks noChangeShapeType="1"/>
          </p:cNvSpPr>
          <p:nvPr/>
        </p:nvSpPr>
        <p:spPr bwMode="auto">
          <a:xfrm>
            <a:off x="0" y="990600"/>
            <a:ext cx="9144000" cy="0"/>
          </a:xfrm>
          <a:prstGeom prst="line">
            <a:avLst/>
          </a:prstGeom>
          <a:noFill/>
          <a:ln w="38100">
            <a:solidFill>
              <a:srgbClr val="FF6600"/>
            </a:solidFill>
            <a:miter lim="800000"/>
            <a:headEnd/>
            <a:tailEnd/>
          </a:ln>
        </p:spPr>
        <p:txBody>
          <a:bodyPr wrap="none"/>
          <a:lstStyle/>
          <a:p>
            <a:endParaRPr lang="en-US" dirty="0"/>
          </a:p>
        </p:txBody>
      </p:sp>
      <p:graphicFrame>
        <p:nvGraphicFramePr>
          <p:cNvPr id="5" name="Chart 4"/>
          <p:cNvGraphicFramePr>
            <a:graphicFrameLocks/>
          </p:cNvGraphicFramePr>
          <p:nvPr>
            <p:extLst>
              <p:ext uri="{D42A27DB-BD31-4B8C-83A1-F6EECF244321}">
                <p14:modId xmlns:p14="http://schemas.microsoft.com/office/powerpoint/2010/main" val="4038974317"/>
              </p:ext>
            </p:extLst>
          </p:nvPr>
        </p:nvGraphicFramePr>
        <p:xfrm>
          <a:off x="1752600" y="1143001"/>
          <a:ext cx="5524500" cy="4162426"/>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2"/>
          <p:cNvSpPr txBox="1">
            <a:spLocks noChangeArrowheads="1"/>
          </p:cNvSpPr>
          <p:nvPr/>
        </p:nvSpPr>
        <p:spPr>
          <a:xfrm>
            <a:off x="1752600" y="5315784"/>
            <a:ext cx="5524500" cy="1008816"/>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eaLnBrk="1" hangingPunct="1"/>
            <a:r>
              <a:rPr lang="en-US" sz="1000" b="1" i="1" kern="0" dirty="0" smtClean="0">
                <a:solidFill>
                  <a:srgbClr val="0000CC"/>
                </a:solidFill>
                <a:latin typeface="Cambria" panose="02040503050406030204" pitchFamily="18" charset="0"/>
                <a:cs typeface="Calibri" pitchFamily="34" charset="0"/>
              </a:rPr>
              <a:t>Note: </a:t>
            </a:r>
          </a:p>
          <a:p>
            <a:pPr marL="171450" indent="-171450" eaLnBrk="1" hangingPunct="1">
              <a:buFont typeface="Arial" panose="020B0604020202020204" pitchFamily="34" charset="0"/>
              <a:buChar char="•"/>
            </a:pPr>
            <a:r>
              <a:rPr lang="en-US" sz="1000" b="1" i="1" kern="0" dirty="0" smtClean="0">
                <a:solidFill>
                  <a:srgbClr val="0000CC"/>
                </a:solidFill>
                <a:latin typeface="Cambria" panose="02040503050406030204" pitchFamily="18" charset="0"/>
                <a:cs typeface="Calibri" pitchFamily="34" charset="0"/>
              </a:rPr>
              <a:t>UT System includes NSSE 2016 participants - UT Arlington, UTD, UTEP, UTSA, UT Tyler, and UT </a:t>
            </a:r>
            <a:r>
              <a:rPr lang="en-US" sz="1000" i="1" kern="0" dirty="0" smtClean="0">
                <a:solidFill>
                  <a:srgbClr val="0000CC"/>
                </a:solidFill>
                <a:latin typeface="Cambria" panose="02040503050406030204" pitchFamily="18" charset="0"/>
                <a:cs typeface="Calibri" pitchFamily="34" charset="0"/>
              </a:rPr>
              <a:t>Permian Basin.</a:t>
            </a:r>
            <a:endParaRPr lang="en-US" sz="1000" i="1" kern="0" dirty="0">
              <a:solidFill>
                <a:srgbClr val="0000CC"/>
              </a:solidFill>
              <a:latin typeface="Cambria" panose="02040503050406030204" pitchFamily="18" charset="0"/>
              <a:cs typeface="Calibri" pitchFamily="34" charset="0"/>
            </a:endParaRPr>
          </a:p>
          <a:p>
            <a:pPr marL="171450" indent="-171450" eaLnBrk="1" hangingPunct="1">
              <a:buFont typeface="Arial" panose="020B0604020202020204" pitchFamily="34" charset="0"/>
              <a:buChar char="•"/>
            </a:pPr>
            <a:r>
              <a:rPr lang="en-US" sz="1000" i="1" kern="0" dirty="0" smtClean="0">
                <a:solidFill>
                  <a:srgbClr val="0000CC"/>
                </a:solidFill>
                <a:latin typeface="Cambria" panose="02040503050406030204" pitchFamily="18" charset="0"/>
                <a:cs typeface="Calibri" pitchFamily="34" charset="0"/>
              </a:rPr>
              <a:t>Carnegie Class includes all NSSE 2016 participants in the Carnegie Classification Doctoral Research (Moderate) category.</a:t>
            </a:r>
          </a:p>
          <a:p>
            <a:pPr marL="171450" indent="-171450" eaLnBrk="1" hangingPunct="1">
              <a:buFont typeface="Arial" panose="020B0604020202020204" pitchFamily="34" charset="0"/>
              <a:buChar char="•"/>
            </a:pPr>
            <a:r>
              <a:rPr lang="en-US" sz="1000" i="1" kern="0" dirty="0" smtClean="0">
                <a:solidFill>
                  <a:srgbClr val="0000CC"/>
                </a:solidFill>
                <a:latin typeface="Cambria" panose="02040503050406030204" pitchFamily="18" charset="0"/>
                <a:cs typeface="Calibri" pitchFamily="34" charset="0"/>
              </a:rPr>
              <a:t>NSSE includes all other NSSE 2015 &amp; 2016 U.S. participants.</a:t>
            </a:r>
          </a:p>
          <a:p>
            <a:pPr eaLnBrk="1" hangingPunct="1"/>
            <a:endParaRPr lang="en-US" sz="1000" b="1" i="1" kern="0" dirty="0" smtClean="0">
              <a:solidFill>
                <a:srgbClr val="0000CC"/>
              </a:solidFill>
              <a:latin typeface="Cambria" panose="02040503050406030204" pitchFamily="18" charset="0"/>
              <a:cs typeface="Calibri" pitchFamily="34" charset="0"/>
            </a:endParaRPr>
          </a:p>
        </p:txBody>
      </p:sp>
    </p:spTree>
    <p:extLst>
      <p:ext uri="{BB962C8B-B14F-4D97-AF65-F5344CB8AC3E}">
        <p14:creationId xmlns:p14="http://schemas.microsoft.com/office/powerpoint/2010/main" val="2271709414"/>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idx="4294967295"/>
          </p:nvPr>
        </p:nvSpPr>
        <p:spPr>
          <a:xfrm>
            <a:off x="0" y="228601"/>
            <a:ext cx="9144000" cy="685800"/>
          </a:xfrm>
          <a:prstGeom prst="rect">
            <a:avLst/>
          </a:prstGeom>
        </p:spPr>
        <p:txBody>
          <a:bodyPr/>
          <a:lstStyle/>
          <a:p>
            <a:pPr algn="ctr" eaLnBrk="1" hangingPunct="1"/>
            <a:r>
              <a:rPr lang="en-US" sz="2800" b="1" dirty="0" smtClean="0">
                <a:solidFill>
                  <a:srgbClr val="0000FF"/>
                </a:solidFill>
                <a:latin typeface="Cambria" panose="02040503050406030204" pitchFamily="18" charset="0"/>
                <a:cs typeface="Calibri" pitchFamily="34" charset="0"/>
              </a:rPr>
              <a:t>Four NSSE Themes for Student Engagement</a:t>
            </a:r>
          </a:p>
        </p:txBody>
      </p:sp>
      <p:sp>
        <p:nvSpPr>
          <p:cNvPr id="8" name="Line 4"/>
          <p:cNvSpPr>
            <a:spLocks noChangeShapeType="1"/>
          </p:cNvSpPr>
          <p:nvPr/>
        </p:nvSpPr>
        <p:spPr bwMode="auto">
          <a:xfrm>
            <a:off x="0" y="914400"/>
            <a:ext cx="9144000" cy="0"/>
          </a:xfrm>
          <a:prstGeom prst="line">
            <a:avLst/>
          </a:prstGeom>
          <a:noFill/>
          <a:ln w="38100">
            <a:solidFill>
              <a:srgbClr val="FF6600"/>
            </a:solidFill>
            <a:miter lim="800000"/>
            <a:headEnd/>
            <a:tailEnd/>
          </a:ln>
        </p:spPr>
        <p:txBody>
          <a:bodyPr wrap="none"/>
          <a:lstStyle/>
          <a:p>
            <a:endParaRPr lang="en-US" dirty="0"/>
          </a:p>
        </p:txBody>
      </p:sp>
      <p:graphicFrame>
        <p:nvGraphicFramePr>
          <p:cNvPr id="4" name="Group 3"/>
          <p:cNvGraphicFramePr>
            <a:graphicFrameLocks noGrp="1"/>
          </p:cNvGraphicFramePr>
          <p:nvPr>
            <p:extLst>
              <p:ext uri="{D42A27DB-BD31-4B8C-83A1-F6EECF244321}">
                <p14:modId xmlns:p14="http://schemas.microsoft.com/office/powerpoint/2010/main" val="2774447045"/>
              </p:ext>
            </p:extLst>
          </p:nvPr>
        </p:nvGraphicFramePr>
        <p:xfrm>
          <a:off x="1295400" y="1677880"/>
          <a:ext cx="2895600" cy="1767826"/>
        </p:xfrm>
        <a:graphic>
          <a:graphicData uri="http://schemas.openxmlformats.org/drawingml/2006/table">
            <a:tbl>
              <a:tblPr>
                <a:effectLst>
                  <a:outerShdw blurRad="50800" dist="38100" dir="2700000" algn="tl" rotWithShape="0">
                    <a:prstClr val="black">
                      <a:alpha val="40000"/>
                    </a:prstClr>
                  </a:outerShdw>
                </a:effectLst>
              </a:tblPr>
              <a:tblGrid>
                <a:gridCol w="2895600">
                  <a:extLst>
                    <a:ext uri="{9D8B030D-6E8A-4147-A177-3AD203B41FA5}">
                      <a16:colId xmlns:a16="http://schemas.microsoft.com/office/drawing/2014/main" val="20000"/>
                    </a:ext>
                  </a:extLst>
                </a:gridCol>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smtClean="0">
                          <a:ln>
                            <a:noFill/>
                          </a:ln>
                          <a:solidFill>
                            <a:schemeClr val="tx1"/>
                          </a:solidFill>
                          <a:effectLst/>
                          <a:latin typeface="Times New Roman" pitchFamily="18" charset="0"/>
                          <a:cs typeface="Times New Roman" pitchFamily="18" charset="0"/>
                        </a:rPr>
                        <a:t>Academic Challenge </a:t>
                      </a:r>
                      <a:endParaRPr kumimoji="0" lang="en-US" sz="1800" b="0" i="0" u="none" strike="noStrike" cap="none" normalizeH="0" baseline="0" dirty="0" smtClean="0">
                        <a:ln>
                          <a:noFill/>
                        </a:ln>
                        <a:solidFill>
                          <a:schemeClr val="tx1"/>
                        </a:solidFill>
                        <a:effectLst/>
                        <a:latin typeface="Arial"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11580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Challenging intellectual and creative work is central to student learning and collegiate quality. Colleges and universities promote student learning by challenging and supporting them to engage in various forms of deep learning. Four Engagement Indicators are part of this theme: </a:t>
                      </a:r>
                      <a:r>
                        <a:rPr kumimoji="0" lang="en-US" sz="1000" b="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Higher-Order Learning, Reflective &amp; Integrative Learning, Learning Strategies, </a:t>
                      </a:r>
                      <a:r>
                        <a:rPr kumimoji="0" lang="en-US"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and </a:t>
                      </a:r>
                      <a:r>
                        <a:rPr kumimoji="0" lang="en-US" sz="1000" b="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Quantitative Reasoning. </a:t>
                      </a:r>
                      <a:endParaRPr kumimoji="0" lang="en-US"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5" name="Group 11"/>
          <p:cNvGraphicFramePr>
            <a:graphicFrameLocks noGrp="1"/>
          </p:cNvGraphicFramePr>
          <p:nvPr>
            <p:extLst>
              <p:ext uri="{D42A27DB-BD31-4B8C-83A1-F6EECF244321}">
                <p14:modId xmlns:p14="http://schemas.microsoft.com/office/powerpoint/2010/main" val="1969128870"/>
              </p:ext>
            </p:extLst>
          </p:nvPr>
        </p:nvGraphicFramePr>
        <p:xfrm>
          <a:off x="4495800" y="3963880"/>
          <a:ext cx="2895600" cy="1371600"/>
        </p:xfrm>
        <a:graphic>
          <a:graphicData uri="http://schemas.openxmlformats.org/drawingml/2006/table">
            <a:tbl>
              <a:tblPr>
                <a:effectLst>
                  <a:outerShdw blurRad="50800" dist="38100" dir="2700000" algn="tl" rotWithShape="0">
                    <a:prstClr val="black">
                      <a:alpha val="40000"/>
                    </a:prstClr>
                  </a:outerShdw>
                </a:effectLst>
              </a:tblPr>
              <a:tblGrid>
                <a:gridCol w="2895600">
                  <a:extLst>
                    <a:ext uri="{9D8B030D-6E8A-4147-A177-3AD203B41FA5}">
                      <a16:colId xmlns:a16="http://schemas.microsoft.com/office/drawing/2014/main" val="20000"/>
                    </a:ext>
                  </a:extLst>
                </a:gridCol>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smtClean="0">
                          <a:ln>
                            <a:noFill/>
                          </a:ln>
                          <a:solidFill>
                            <a:schemeClr val="tx1"/>
                          </a:solidFill>
                          <a:effectLst/>
                          <a:latin typeface="Times New Roman" pitchFamily="18" charset="0"/>
                          <a:cs typeface="Times New Roman" pitchFamily="18" charset="0"/>
                        </a:rPr>
                        <a:t>Campus Environment</a:t>
                      </a:r>
                      <a:endParaRPr kumimoji="0" lang="en-US" sz="18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914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Students benefit and are more satisfied in supportive settings that cultivate positive relationships among students, faculty, and staff. Two Engagement Indicators investigate this theme: </a:t>
                      </a:r>
                      <a:r>
                        <a:rPr kumimoji="0" lang="en-US" sz="1000" b="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Quality of Interactions </a:t>
                      </a:r>
                      <a:r>
                        <a:rPr kumimoji="0" lang="en-US"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and </a:t>
                      </a:r>
                      <a:r>
                        <a:rPr kumimoji="0" lang="en-US" sz="1000" b="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Supportive Environment</a:t>
                      </a:r>
                      <a:r>
                        <a:rPr kumimoji="0" lang="en-US" sz="1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6" name="Group 19"/>
          <p:cNvGraphicFramePr>
            <a:graphicFrameLocks noGrp="1"/>
          </p:cNvGraphicFramePr>
          <p:nvPr>
            <p:extLst>
              <p:ext uri="{D42A27DB-BD31-4B8C-83A1-F6EECF244321}">
                <p14:modId xmlns:p14="http://schemas.microsoft.com/office/powerpoint/2010/main" val="294267305"/>
              </p:ext>
            </p:extLst>
          </p:nvPr>
        </p:nvGraphicFramePr>
        <p:xfrm>
          <a:off x="1295400" y="3735280"/>
          <a:ext cx="2895600" cy="1615412"/>
        </p:xfrm>
        <a:graphic>
          <a:graphicData uri="http://schemas.openxmlformats.org/drawingml/2006/table">
            <a:tbl>
              <a:tblPr>
                <a:effectLst>
                  <a:outerShdw blurRad="50800" dist="38100" dir="2700000" algn="tl" rotWithShape="0">
                    <a:prstClr val="black">
                      <a:alpha val="40000"/>
                    </a:prstClr>
                  </a:outerShdw>
                </a:effectLst>
              </a:tblPr>
              <a:tblGrid>
                <a:gridCol w="2895600">
                  <a:extLst>
                    <a:ext uri="{9D8B030D-6E8A-4147-A177-3AD203B41FA5}">
                      <a16:colId xmlns:a16="http://schemas.microsoft.com/office/drawing/2014/main" val="20000"/>
                    </a:ext>
                  </a:extLst>
                </a:gridCol>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smtClean="0">
                          <a:ln>
                            <a:noFill/>
                          </a:ln>
                          <a:solidFill>
                            <a:schemeClr val="tx1"/>
                          </a:solidFill>
                          <a:effectLst/>
                          <a:latin typeface="Times New Roman" pitchFamily="18" charset="0"/>
                          <a:cs typeface="Times New Roman" pitchFamily="18" charset="0"/>
                        </a:rPr>
                        <a:t>Learning with Peers</a:t>
                      </a:r>
                      <a:endParaRPr kumimoji="0" lang="en-US" sz="1800" b="0" i="0" u="none" strike="noStrike" cap="none" normalizeH="0" baseline="0" dirty="0" smtClean="0">
                        <a:ln>
                          <a:noFill/>
                        </a:ln>
                        <a:solidFill>
                          <a:schemeClr val="tx1"/>
                        </a:solidFill>
                        <a:effectLst/>
                        <a:latin typeface="Arial"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103599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cs typeface="Times New Roman" pitchFamily="18" charset="0"/>
                        </a:rPr>
                        <a:t>Collaborating with others in mastering difficult material and developing interpersonal and social competence prepare students to deal with complex, unscripted problems they will encounter during and after college. Two Engagement Indicators make up this theme: </a:t>
                      </a:r>
                      <a:r>
                        <a:rPr kumimoji="0" lang="en-US" sz="1000" b="0" i="1" u="none" strike="noStrike" cap="none" normalizeH="0" baseline="0" dirty="0" smtClean="0">
                          <a:ln>
                            <a:noFill/>
                          </a:ln>
                          <a:solidFill>
                            <a:schemeClr val="tx1"/>
                          </a:solidFill>
                          <a:effectLst/>
                          <a:latin typeface="Times New Roman" pitchFamily="18" charset="0"/>
                          <a:cs typeface="Times New Roman" pitchFamily="18" charset="0"/>
                        </a:rPr>
                        <a:t>Collaborative Learning </a:t>
                      </a:r>
                      <a:r>
                        <a:rPr kumimoji="0" lang="en-US" sz="1000" b="0" i="0" u="none" strike="noStrike" cap="none" normalizeH="0" baseline="0" dirty="0" smtClean="0">
                          <a:ln>
                            <a:noFill/>
                          </a:ln>
                          <a:solidFill>
                            <a:schemeClr val="tx1"/>
                          </a:solidFill>
                          <a:effectLst/>
                          <a:latin typeface="Times New Roman" pitchFamily="18" charset="0"/>
                          <a:cs typeface="Times New Roman" pitchFamily="18" charset="0"/>
                        </a:rPr>
                        <a:t>and </a:t>
                      </a:r>
                      <a:r>
                        <a:rPr kumimoji="0" lang="en-US" sz="1000" b="0" i="1" u="none" strike="noStrike" cap="none" normalizeH="0" baseline="0" dirty="0" smtClean="0">
                          <a:ln>
                            <a:noFill/>
                          </a:ln>
                          <a:solidFill>
                            <a:schemeClr val="tx1"/>
                          </a:solidFill>
                          <a:effectLst/>
                          <a:latin typeface="Times New Roman" pitchFamily="18" charset="0"/>
                          <a:cs typeface="Times New Roman" pitchFamily="18" charset="0"/>
                        </a:rPr>
                        <a:t>Discussions with Diverse Others. </a:t>
                      </a:r>
                      <a:endParaRPr kumimoji="0" lang="en-US" sz="1800" b="0" i="0" u="none" strike="noStrike" cap="none" normalizeH="0" baseline="0" dirty="0" smtClean="0">
                        <a:ln>
                          <a:noFill/>
                        </a:ln>
                        <a:solidFill>
                          <a:schemeClr val="tx1"/>
                        </a:solidFill>
                        <a:effectLst/>
                        <a:latin typeface="Arial"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7" name="Group 35"/>
          <p:cNvGraphicFramePr>
            <a:graphicFrameLocks noGrp="1"/>
          </p:cNvGraphicFramePr>
          <p:nvPr>
            <p:extLst>
              <p:ext uri="{D42A27DB-BD31-4B8C-83A1-F6EECF244321}">
                <p14:modId xmlns:p14="http://schemas.microsoft.com/office/powerpoint/2010/main" val="2663620860"/>
              </p:ext>
            </p:extLst>
          </p:nvPr>
        </p:nvGraphicFramePr>
        <p:xfrm>
          <a:off x="4495800" y="1601680"/>
          <a:ext cx="2895600" cy="2072630"/>
        </p:xfrm>
        <a:graphic>
          <a:graphicData uri="http://schemas.openxmlformats.org/drawingml/2006/table">
            <a:tbl>
              <a:tblPr>
                <a:effectLst>
                  <a:outerShdw blurRad="50800" dist="38100" dir="2700000" algn="tl" rotWithShape="0">
                    <a:prstClr val="black">
                      <a:alpha val="40000"/>
                    </a:prstClr>
                  </a:outerShdw>
                </a:effectLst>
              </a:tblPr>
              <a:tblGrid>
                <a:gridCol w="2895600">
                  <a:extLst>
                    <a:ext uri="{9D8B030D-6E8A-4147-A177-3AD203B41FA5}">
                      <a16:colId xmlns:a16="http://schemas.microsoft.com/office/drawing/2014/main" val="20000"/>
                    </a:ext>
                  </a:extLst>
                </a:gridCol>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smtClean="0">
                          <a:ln>
                            <a:noFill/>
                          </a:ln>
                          <a:solidFill>
                            <a:schemeClr val="tx1"/>
                          </a:solidFill>
                          <a:effectLst/>
                          <a:latin typeface="Times New Roman" pitchFamily="18" charset="0"/>
                          <a:cs typeface="Times New Roman" pitchFamily="18" charset="0"/>
                        </a:rPr>
                        <a:t>Experiences with Faculty</a:t>
                      </a:r>
                      <a:endParaRPr kumimoji="0" lang="en-US" sz="1800" b="0" i="0" u="none" strike="noStrike" cap="none" normalizeH="0" baseline="0" dirty="0" smtClean="0">
                        <a:ln>
                          <a:noFill/>
                        </a:ln>
                        <a:solidFill>
                          <a:schemeClr val="tx1"/>
                        </a:solidFill>
                        <a:effectLst/>
                        <a:latin typeface="Arial"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146287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cs typeface="Times New Roman" pitchFamily="18" charset="0"/>
                        </a:rPr>
                        <a:t>Students learn firsthand how experts think about and solve problems by interacting with faculty members inside and outside of instructional settings. As a result, faculty become role models, mentors, and guides for lifelong learning. In addition, effective teaching requires that faculty deliver course material and provide feedback in student-centered ways. Two Engagement Indicators investigate this theme: </a:t>
                      </a:r>
                      <a:r>
                        <a:rPr kumimoji="0" lang="en-US" sz="1000" b="0" i="1" u="none" strike="noStrike" cap="none" normalizeH="0" baseline="0" dirty="0" smtClean="0">
                          <a:ln>
                            <a:noFill/>
                          </a:ln>
                          <a:solidFill>
                            <a:schemeClr val="tx1"/>
                          </a:solidFill>
                          <a:effectLst/>
                          <a:latin typeface="Times New Roman" pitchFamily="18" charset="0"/>
                          <a:cs typeface="Times New Roman" pitchFamily="18" charset="0"/>
                        </a:rPr>
                        <a:t>Student-Faculty Interaction</a:t>
                      </a:r>
                      <a:r>
                        <a:rPr kumimoji="0" lang="en-US" sz="1000" b="0" i="0" u="none" strike="noStrike" cap="none" normalizeH="0" baseline="0" dirty="0" smtClean="0">
                          <a:ln>
                            <a:noFill/>
                          </a:ln>
                          <a:solidFill>
                            <a:schemeClr val="tx1"/>
                          </a:solidFill>
                          <a:effectLst/>
                          <a:latin typeface="Times New Roman" pitchFamily="18" charset="0"/>
                          <a:cs typeface="Times New Roman" pitchFamily="18" charset="0"/>
                        </a:rPr>
                        <a:t> and </a:t>
                      </a:r>
                      <a:r>
                        <a:rPr kumimoji="0" lang="en-US" sz="1000" b="0" i="1" u="none" strike="noStrike" cap="none" normalizeH="0" baseline="0" dirty="0" smtClean="0">
                          <a:ln>
                            <a:noFill/>
                          </a:ln>
                          <a:solidFill>
                            <a:schemeClr val="tx1"/>
                          </a:solidFill>
                          <a:effectLst/>
                          <a:latin typeface="Times New Roman" pitchFamily="18" charset="0"/>
                          <a:cs typeface="Times New Roman" pitchFamily="18" charset="0"/>
                        </a:rPr>
                        <a:t>Effective Teaching Practices. </a:t>
                      </a:r>
                      <a:endParaRPr kumimoji="0" lang="en-US" sz="1800" b="0" i="0" u="none" strike="noStrike" cap="none" normalizeH="0" baseline="0" dirty="0" smtClean="0">
                        <a:ln>
                          <a:noFill/>
                        </a:ln>
                        <a:solidFill>
                          <a:schemeClr val="tx1"/>
                        </a:solidFill>
                        <a:effectLst/>
                        <a:latin typeface="Arial"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18374586"/>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56" presetClass="path" presetSubtype="0" accel="50000" decel="50000" fill="hold" nodeType="withEffect">
                                  <p:stCondLst>
                                    <p:cond delay="0"/>
                                  </p:stCondLst>
                                  <p:childTnLst>
                                    <p:animMotion origin="layout" path="M 3.88889E-6 -1.85185E-6 L 0.29704 0.12222 " pathEditMode="relative" rAng="0" ptsTypes="AA">
                                      <p:cBhvr>
                                        <p:cTn id="18" dur="2000" spd="-100000" fill="hold"/>
                                        <p:tgtEl>
                                          <p:spTgt spid="4"/>
                                        </p:tgtEl>
                                        <p:attrNameLst>
                                          <p:attrName>ppt_x</p:attrName>
                                          <p:attrName>ppt_y</p:attrName>
                                        </p:attrNameLst>
                                      </p:cBhvr>
                                      <p:rCtr x="14800" y="6100"/>
                                    </p:animMotion>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56" presetClass="path" presetSubtype="0" accel="50000" decel="50000" fill="hold" nodeType="withEffect">
                                  <p:stCondLst>
                                    <p:cond delay="0"/>
                                  </p:stCondLst>
                                  <p:childTnLst>
                                    <p:animMotion origin="layout" path="M 4.44444E-6 4.81481E-6 L -0.31303 0.08888 " pathEditMode="relative" rAng="0" ptsTypes="AA">
                                      <p:cBhvr>
                                        <p:cTn id="24" dur="2000" spd="-100000" fill="hold"/>
                                        <p:tgtEl>
                                          <p:spTgt spid="5"/>
                                        </p:tgtEl>
                                        <p:attrNameLst>
                                          <p:attrName>ppt_x</p:attrName>
                                          <p:attrName>ppt_y</p:attrName>
                                        </p:attrNameLst>
                                      </p:cBhvr>
                                      <p:rCtr x="-15700" y="4400"/>
                                    </p:animMotion>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49" presetClass="path" presetSubtype="0" accel="50000" decel="50000" fill="hold" nodeType="withEffect">
                                  <p:stCondLst>
                                    <p:cond delay="0"/>
                                  </p:stCondLst>
                                  <p:childTnLst>
                                    <p:animMotion origin="layout" path="M -5.55556E-7 2.22222E-6 L 0.2901 -0.22871 " pathEditMode="relative" rAng="0" ptsTypes="AA">
                                      <p:cBhvr>
                                        <p:cTn id="30" dur="2000" spd="-100000" fill="hold"/>
                                        <p:tgtEl>
                                          <p:spTgt spid="6"/>
                                        </p:tgtEl>
                                        <p:attrNameLst>
                                          <p:attrName>ppt_x</p:attrName>
                                          <p:attrName>ppt_y</p:attrName>
                                        </p:attrNameLst>
                                      </p:cBhvr>
                                      <p:rCtr x="14500" y="-11400"/>
                                    </p:animMotion>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idx="4294967295"/>
          </p:nvPr>
        </p:nvSpPr>
        <p:spPr>
          <a:xfrm>
            <a:off x="0" y="228601"/>
            <a:ext cx="9144000" cy="685800"/>
          </a:xfrm>
          <a:prstGeom prst="rect">
            <a:avLst/>
          </a:prstGeom>
        </p:spPr>
        <p:txBody>
          <a:bodyPr/>
          <a:lstStyle/>
          <a:p>
            <a:pPr algn="ctr" eaLnBrk="1" hangingPunct="1"/>
            <a:r>
              <a:rPr lang="en-US" sz="2800" b="1" dirty="0" smtClean="0">
                <a:solidFill>
                  <a:srgbClr val="0000FF"/>
                </a:solidFill>
                <a:latin typeface="Cambria" panose="02040503050406030204" pitchFamily="18" charset="0"/>
                <a:cs typeface="Calibri" pitchFamily="34" charset="0"/>
              </a:rPr>
              <a:t>Engagement Indicators in NSSE Themes</a:t>
            </a:r>
          </a:p>
        </p:txBody>
      </p:sp>
      <p:sp>
        <p:nvSpPr>
          <p:cNvPr id="8" name="Line 4"/>
          <p:cNvSpPr>
            <a:spLocks noChangeShapeType="1"/>
          </p:cNvSpPr>
          <p:nvPr/>
        </p:nvSpPr>
        <p:spPr bwMode="auto">
          <a:xfrm>
            <a:off x="0" y="914400"/>
            <a:ext cx="9144000" cy="0"/>
          </a:xfrm>
          <a:prstGeom prst="line">
            <a:avLst/>
          </a:prstGeom>
          <a:noFill/>
          <a:ln w="38100">
            <a:solidFill>
              <a:srgbClr val="FF6600"/>
            </a:solidFill>
            <a:miter lim="800000"/>
            <a:headEnd/>
            <a:tailEnd/>
          </a:ln>
        </p:spPr>
        <p:txBody>
          <a:bodyPr wrap="none"/>
          <a:lstStyle/>
          <a:p>
            <a:endParaRPr lang="en-US" dirty="0"/>
          </a:p>
        </p:txBody>
      </p:sp>
      <p:grpSp>
        <p:nvGrpSpPr>
          <p:cNvPr id="10" name="Group 9"/>
          <p:cNvGrpSpPr/>
          <p:nvPr/>
        </p:nvGrpSpPr>
        <p:grpSpPr>
          <a:xfrm>
            <a:off x="1579826" y="1386134"/>
            <a:ext cx="1442144" cy="4064000"/>
            <a:chOff x="921" y="0"/>
            <a:chExt cx="1442144" cy="4064000"/>
          </a:xfrm>
        </p:grpSpPr>
        <p:sp>
          <p:nvSpPr>
            <p:cNvPr id="20" name="Rounded Rectangle 19"/>
            <p:cNvSpPr/>
            <p:nvPr/>
          </p:nvSpPr>
          <p:spPr>
            <a:xfrm>
              <a:off x="921" y="0"/>
              <a:ext cx="1442144" cy="4064000"/>
            </a:xfrm>
            <a:prstGeom prst="roundRect">
              <a:avLst>
                <a:gd name="adj" fmla="val 10000"/>
              </a:avLst>
            </a:prstGeom>
          </p:spPr>
          <p:style>
            <a:lnRef idx="0">
              <a:schemeClr val="dk1">
                <a:hueOff val="0"/>
                <a:satOff val="0"/>
                <a:lumOff val="0"/>
                <a:alphaOff val="0"/>
              </a:schemeClr>
            </a:lnRef>
            <a:fillRef idx="1">
              <a:schemeClr val="dk1">
                <a:tint val="40000"/>
                <a:hueOff val="0"/>
                <a:satOff val="0"/>
                <a:lumOff val="0"/>
                <a:alphaOff val="0"/>
              </a:schemeClr>
            </a:fillRef>
            <a:effectRef idx="1">
              <a:schemeClr val="dk1">
                <a:tint val="40000"/>
                <a:hueOff val="0"/>
                <a:satOff val="0"/>
                <a:lumOff val="0"/>
                <a:alphaOff val="0"/>
              </a:schemeClr>
            </a:effectRef>
            <a:fontRef idx="minor">
              <a:schemeClr val="dk1">
                <a:hueOff val="0"/>
                <a:satOff val="0"/>
                <a:lumOff val="0"/>
                <a:alphaOff val="0"/>
              </a:schemeClr>
            </a:fontRef>
          </p:style>
        </p:sp>
        <p:sp>
          <p:nvSpPr>
            <p:cNvPr id="21" name="Rounded Rectangle 4"/>
            <p:cNvSpPr txBox="1"/>
            <p:nvPr/>
          </p:nvSpPr>
          <p:spPr>
            <a:xfrm>
              <a:off x="921" y="0"/>
              <a:ext cx="1442144"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i="1" kern="1200" dirty="0" smtClean="0">
                  <a:latin typeface="Cambria" panose="02040503050406030204" pitchFamily="18" charset="0"/>
                </a:rPr>
                <a:t>Academic Challenge</a:t>
              </a:r>
              <a:endParaRPr lang="en-US" sz="1600" b="1" i="1" kern="1200" dirty="0">
                <a:latin typeface="Cambria" panose="02040503050406030204" pitchFamily="18" charset="0"/>
              </a:endParaRPr>
            </a:p>
          </p:txBody>
        </p:sp>
      </p:grpSp>
      <p:grpSp>
        <p:nvGrpSpPr>
          <p:cNvPr id="11" name="Group 10"/>
          <p:cNvGrpSpPr/>
          <p:nvPr/>
        </p:nvGrpSpPr>
        <p:grpSpPr>
          <a:xfrm>
            <a:off x="3103090" y="1397000"/>
            <a:ext cx="1442144" cy="4064000"/>
            <a:chOff x="1551775" y="0"/>
            <a:chExt cx="1442144" cy="4064000"/>
          </a:xfrm>
        </p:grpSpPr>
        <p:sp>
          <p:nvSpPr>
            <p:cNvPr id="18" name="Rounded Rectangle 17"/>
            <p:cNvSpPr/>
            <p:nvPr/>
          </p:nvSpPr>
          <p:spPr>
            <a:xfrm>
              <a:off x="1551775" y="0"/>
              <a:ext cx="1442144" cy="4064000"/>
            </a:xfrm>
            <a:prstGeom prst="roundRect">
              <a:avLst>
                <a:gd name="adj" fmla="val 10000"/>
              </a:avLst>
            </a:prstGeom>
          </p:spPr>
          <p:style>
            <a:lnRef idx="0">
              <a:schemeClr val="dk1">
                <a:hueOff val="0"/>
                <a:satOff val="0"/>
                <a:lumOff val="0"/>
                <a:alphaOff val="0"/>
              </a:schemeClr>
            </a:lnRef>
            <a:fillRef idx="1">
              <a:schemeClr val="dk1">
                <a:tint val="40000"/>
                <a:hueOff val="0"/>
                <a:satOff val="0"/>
                <a:lumOff val="0"/>
                <a:alphaOff val="0"/>
              </a:schemeClr>
            </a:fillRef>
            <a:effectRef idx="1">
              <a:schemeClr val="dk1">
                <a:tint val="40000"/>
                <a:hueOff val="0"/>
                <a:satOff val="0"/>
                <a:lumOff val="0"/>
                <a:alphaOff val="0"/>
              </a:schemeClr>
            </a:effectRef>
            <a:fontRef idx="minor">
              <a:schemeClr val="dk1">
                <a:hueOff val="0"/>
                <a:satOff val="0"/>
                <a:lumOff val="0"/>
                <a:alphaOff val="0"/>
              </a:schemeClr>
            </a:fontRef>
          </p:style>
        </p:sp>
        <p:sp>
          <p:nvSpPr>
            <p:cNvPr id="19" name="Rounded Rectangle 6"/>
            <p:cNvSpPr txBox="1"/>
            <p:nvPr/>
          </p:nvSpPr>
          <p:spPr>
            <a:xfrm>
              <a:off x="1551775" y="0"/>
              <a:ext cx="1442144"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i="1" kern="1200" dirty="0" smtClean="0">
                  <a:latin typeface="Cambria" panose="02040503050406030204" pitchFamily="18" charset="0"/>
                </a:rPr>
                <a:t>Learning with Peers</a:t>
              </a:r>
              <a:endParaRPr lang="en-US" sz="1600" b="1" i="1" kern="1200" dirty="0">
                <a:latin typeface="Cambria" panose="02040503050406030204" pitchFamily="18" charset="0"/>
              </a:endParaRPr>
            </a:p>
          </p:txBody>
        </p:sp>
      </p:grpSp>
      <p:grpSp>
        <p:nvGrpSpPr>
          <p:cNvPr id="12" name="Group 11"/>
          <p:cNvGrpSpPr/>
          <p:nvPr/>
        </p:nvGrpSpPr>
        <p:grpSpPr>
          <a:xfrm>
            <a:off x="4626355" y="1397000"/>
            <a:ext cx="1442144" cy="4064000"/>
            <a:chOff x="3102080" y="0"/>
            <a:chExt cx="1442144" cy="4064000"/>
          </a:xfrm>
        </p:grpSpPr>
        <p:sp>
          <p:nvSpPr>
            <p:cNvPr id="16" name="Rounded Rectangle 15"/>
            <p:cNvSpPr/>
            <p:nvPr/>
          </p:nvSpPr>
          <p:spPr>
            <a:xfrm>
              <a:off x="3102080" y="0"/>
              <a:ext cx="1442144" cy="4064000"/>
            </a:xfrm>
            <a:prstGeom prst="roundRect">
              <a:avLst>
                <a:gd name="adj" fmla="val 10000"/>
              </a:avLst>
            </a:prstGeom>
          </p:spPr>
          <p:style>
            <a:lnRef idx="0">
              <a:schemeClr val="dk1">
                <a:hueOff val="0"/>
                <a:satOff val="0"/>
                <a:lumOff val="0"/>
                <a:alphaOff val="0"/>
              </a:schemeClr>
            </a:lnRef>
            <a:fillRef idx="1">
              <a:schemeClr val="dk1">
                <a:tint val="40000"/>
                <a:hueOff val="0"/>
                <a:satOff val="0"/>
                <a:lumOff val="0"/>
                <a:alphaOff val="0"/>
              </a:schemeClr>
            </a:fillRef>
            <a:effectRef idx="1">
              <a:schemeClr val="dk1">
                <a:tint val="40000"/>
                <a:hueOff val="0"/>
                <a:satOff val="0"/>
                <a:lumOff val="0"/>
                <a:alphaOff val="0"/>
              </a:schemeClr>
            </a:effectRef>
            <a:fontRef idx="minor">
              <a:schemeClr val="dk1">
                <a:hueOff val="0"/>
                <a:satOff val="0"/>
                <a:lumOff val="0"/>
                <a:alphaOff val="0"/>
              </a:schemeClr>
            </a:fontRef>
          </p:style>
        </p:sp>
        <p:sp>
          <p:nvSpPr>
            <p:cNvPr id="17" name="Rounded Rectangle 8"/>
            <p:cNvSpPr txBox="1"/>
            <p:nvPr/>
          </p:nvSpPr>
          <p:spPr>
            <a:xfrm>
              <a:off x="3102080" y="0"/>
              <a:ext cx="1442144"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i="1" kern="1200" dirty="0" smtClean="0">
                  <a:latin typeface="Cambria" panose="02040503050406030204" pitchFamily="18" charset="0"/>
                </a:rPr>
                <a:t>Experiences with Faculty</a:t>
              </a:r>
              <a:endParaRPr lang="en-US" sz="1600" b="1" i="1" kern="1200" dirty="0">
                <a:latin typeface="Cambria" panose="02040503050406030204" pitchFamily="18" charset="0"/>
              </a:endParaRPr>
            </a:p>
          </p:txBody>
        </p:sp>
      </p:grpSp>
      <p:grpSp>
        <p:nvGrpSpPr>
          <p:cNvPr id="13" name="Group 12"/>
          <p:cNvGrpSpPr/>
          <p:nvPr/>
        </p:nvGrpSpPr>
        <p:grpSpPr>
          <a:xfrm>
            <a:off x="6176660" y="1397000"/>
            <a:ext cx="1442144" cy="4064000"/>
            <a:chOff x="4652385" y="0"/>
            <a:chExt cx="1442144" cy="4064000"/>
          </a:xfrm>
        </p:grpSpPr>
        <p:sp>
          <p:nvSpPr>
            <p:cNvPr id="14" name="Rounded Rectangle 13"/>
            <p:cNvSpPr/>
            <p:nvPr/>
          </p:nvSpPr>
          <p:spPr>
            <a:xfrm>
              <a:off x="4652385" y="0"/>
              <a:ext cx="1442144" cy="4064000"/>
            </a:xfrm>
            <a:prstGeom prst="roundRect">
              <a:avLst>
                <a:gd name="adj" fmla="val 10000"/>
              </a:avLst>
            </a:prstGeom>
          </p:spPr>
          <p:style>
            <a:lnRef idx="0">
              <a:schemeClr val="dk1">
                <a:hueOff val="0"/>
                <a:satOff val="0"/>
                <a:lumOff val="0"/>
                <a:alphaOff val="0"/>
              </a:schemeClr>
            </a:lnRef>
            <a:fillRef idx="1">
              <a:schemeClr val="dk1">
                <a:tint val="40000"/>
                <a:hueOff val="0"/>
                <a:satOff val="0"/>
                <a:lumOff val="0"/>
                <a:alphaOff val="0"/>
              </a:schemeClr>
            </a:fillRef>
            <a:effectRef idx="1">
              <a:schemeClr val="dk1">
                <a:tint val="40000"/>
                <a:hueOff val="0"/>
                <a:satOff val="0"/>
                <a:lumOff val="0"/>
                <a:alphaOff val="0"/>
              </a:schemeClr>
            </a:effectRef>
            <a:fontRef idx="minor">
              <a:schemeClr val="dk1">
                <a:hueOff val="0"/>
                <a:satOff val="0"/>
                <a:lumOff val="0"/>
                <a:alphaOff val="0"/>
              </a:schemeClr>
            </a:fontRef>
          </p:style>
        </p:sp>
        <p:sp>
          <p:nvSpPr>
            <p:cNvPr id="15" name="Rounded Rectangle 10"/>
            <p:cNvSpPr txBox="1"/>
            <p:nvPr/>
          </p:nvSpPr>
          <p:spPr>
            <a:xfrm>
              <a:off x="4652385" y="0"/>
              <a:ext cx="1442144"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i="1" kern="1200" dirty="0" smtClean="0">
                  <a:latin typeface="Cambria" panose="02040503050406030204" pitchFamily="18" charset="0"/>
                </a:rPr>
                <a:t>Campus Environment</a:t>
              </a:r>
              <a:endParaRPr lang="en-US" sz="1600" b="1" i="1" kern="1200" dirty="0">
                <a:latin typeface="Cambria" panose="02040503050406030204" pitchFamily="18" charset="0"/>
              </a:endParaRPr>
            </a:p>
          </p:txBody>
        </p:sp>
      </p:grpSp>
      <p:grpSp>
        <p:nvGrpSpPr>
          <p:cNvPr id="25" name="Group 24"/>
          <p:cNvGrpSpPr/>
          <p:nvPr/>
        </p:nvGrpSpPr>
        <p:grpSpPr>
          <a:xfrm>
            <a:off x="1752600" y="2376636"/>
            <a:ext cx="1153715" cy="496426"/>
            <a:chOff x="145684" y="1221680"/>
            <a:chExt cx="1153715" cy="332779"/>
          </a:xfrm>
          <a:scene3d>
            <a:camera prst="orthographicFront"/>
            <a:lightRig rig="flat" dir="t"/>
          </a:scene3d>
        </p:grpSpPr>
        <p:sp>
          <p:nvSpPr>
            <p:cNvPr id="44" name="Rounded Rectangle 43"/>
            <p:cNvSpPr/>
            <p:nvPr/>
          </p:nvSpPr>
          <p:spPr>
            <a:xfrm>
              <a:off x="145684" y="1221680"/>
              <a:ext cx="1153715" cy="332779"/>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45" name="Rounded Rectangle 4"/>
            <p:cNvSpPr txBox="1"/>
            <p:nvPr/>
          </p:nvSpPr>
          <p:spPr>
            <a:xfrm>
              <a:off x="155431" y="1231427"/>
              <a:ext cx="1134221" cy="313285"/>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smtClean="0">
                  <a:latin typeface="Cambria" panose="02040503050406030204" pitchFamily="18" charset="0"/>
                </a:rPr>
                <a:t>Higher-Order Learning</a:t>
              </a:r>
              <a:endParaRPr lang="en-US" sz="900" kern="1200" dirty="0">
                <a:latin typeface="Cambria" panose="02040503050406030204" pitchFamily="18" charset="0"/>
              </a:endParaRPr>
            </a:p>
          </p:txBody>
        </p:sp>
      </p:grpSp>
      <p:grpSp>
        <p:nvGrpSpPr>
          <p:cNvPr id="26" name="Group 25"/>
          <p:cNvGrpSpPr/>
          <p:nvPr/>
        </p:nvGrpSpPr>
        <p:grpSpPr>
          <a:xfrm>
            <a:off x="1752600" y="3033021"/>
            <a:ext cx="1153715" cy="592187"/>
            <a:chOff x="145684" y="1605657"/>
            <a:chExt cx="1153715" cy="332779"/>
          </a:xfrm>
          <a:scene3d>
            <a:camera prst="orthographicFront"/>
            <a:lightRig rig="flat" dir="t"/>
          </a:scene3d>
        </p:grpSpPr>
        <p:sp>
          <p:nvSpPr>
            <p:cNvPr id="42" name="Rounded Rectangle 41"/>
            <p:cNvSpPr/>
            <p:nvPr/>
          </p:nvSpPr>
          <p:spPr>
            <a:xfrm>
              <a:off x="145684" y="1605657"/>
              <a:ext cx="1153715" cy="332779"/>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43" name="Rounded Rectangle 6"/>
            <p:cNvSpPr txBox="1"/>
            <p:nvPr/>
          </p:nvSpPr>
          <p:spPr>
            <a:xfrm>
              <a:off x="155431" y="1615404"/>
              <a:ext cx="1134221" cy="313285"/>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smtClean="0">
                  <a:latin typeface="Cambria" panose="02040503050406030204" pitchFamily="18" charset="0"/>
                </a:rPr>
                <a:t>Reflective &amp; Integrative Learning</a:t>
              </a:r>
              <a:endParaRPr lang="en-US" sz="900" kern="1200" dirty="0">
                <a:latin typeface="Cambria" panose="02040503050406030204" pitchFamily="18" charset="0"/>
              </a:endParaRPr>
            </a:p>
          </p:txBody>
        </p:sp>
      </p:grpSp>
      <p:grpSp>
        <p:nvGrpSpPr>
          <p:cNvPr id="27" name="Group 26"/>
          <p:cNvGrpSpPr/>
          <p:nvPr/>
        </p:nvGrpSpPr>
        <p:grpSpPr>
          <a:xfrm>
            <a:off x="1742853" y="3824294"/>
            <a:ext cx="1153715" cy="570403"/>
            <a:chOff x="145684" y="1989633"/>
            <a:chExt cx="1153715" cy="332779"/>
          </a:xfrm>
          <a:scene3d>
            <a:camera prst="orthographicFront"/>
            <a:lightRig rig="flat" dir="t"/>
          </a:scene3d>
        </p:grpSpPr>
        <p:sp>
          <p:nvSpPr>
            <p:cNvPr id="40" name="Rounded Rectangle 39"/>
            <p:cNvSpPr/>
            <p:nvPr/>
          </p:nvSpPr>
          <p:spPr>
            <a:xfrm>
              <a:off x="145684" y="1989633"/>
              <a:ext cx="1153715" cy="332779"/>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41" name="Rounded Rectangle 8"/>
            <p:cNvSpPr txBox="1"/>
            <p:nvPr/>
          </p:nvSpPr>
          <p:spPr>
            <a:xfrm>
              <a:off x="155431" y="1999380"/>
              <a:ext cx="1134221" cy="313285"/>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smtClean="0">
                  <a:latin typeface="Cambria" panose="02040503050406030204" pitchFamily="18" charset="0"/>
                </a:rPr>
                <a:t>Learning Strategies</a:t>
              </a:r>
              <a:endParaRPr lang="en-US" sz="900" kern="1200" dirty="0">
                <a:latin typeface="Cambria" panose="02040503050406030204" pitchFamily="18" charset="0"/>
              </a:endParaRPr>
            </a:p>
          </p:txBody>
        </p:sp>
      </p:grpSp>
      <p:grpSp>
        <p:nvGrpSpPr>
          <p:cNvPr id="28" name="Group 27"/>
          <p:cNvGrpSpPr/>
          <p:nvPr/>
        </p:nvGrpSpPr>
        <p:grpSpPr>
          <a:xfrm>
            <a:off x="1752600" y="4572001"/>
            <a:ext cx="1153715" cy="576452"/>
            <a:chOff x="145684" y="2373610"/>
            <a:chExt cx="1153715" cy="332779"/>
          </a:xfrm>
          <a:scene3d>
            <a:camera prst="orthographicFront"/>
            <a:lightRig rig="flat" dir="t"/>
          </a:scene3d>
        </p:grpSpPr>
        <p:sp>
          <p:nvSpPr>
            <p:cNvPr id="38" name="Rounded Rectangle 37"/>
            <p:cNvSpPr/>
            <p:nvPr/>
          </p:nvSpPr>
          <p:spPr>
            <a:xfrm>
              <a:off x="145684" y="2373610"/>
              <a:ext cx="1153715" cy="332779"/>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39" name="Rounded Rectangle 10"/>
            <p:cNvSpPr txBox="1"/>
            <p:nvPr/>
          </p:nvSpPr>
          <p:spPr>
            <a:xfrm>
              <a:off x="155431" y="2383357"/>
              <a:ext cx="1134221" cy="313285"/>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smtClean="0">
                  <a:latin typeface="Cambria" panose="02040503050406030204" pitchFamily="18" charset="0"/>
                </a:rPr>
                <a:t>Quantitative Reasoning</a:t>
              </a:r>
              <a:endParaRPr lang="en-US" sz="900" kern="1200" dirty="0">
                <a:latin typeface="Cambria" panose="02040503050406030204" pitchFamily="18" charset="0"/>
              </a:endParaRPr>
            </a:p>
          </p:txBody>
        </p:sp>
      </p:grpSp>
      <p:grpSp>
        <p:nvGrpSpPr>
          <p:cNvPr id="46" name="Group 45"/>
          <p:cNvGrpSpPr/>
          <p:nvPr/>
        </p:nvGrpSpPr>
        <p:grpSpPr>
          <a:xfrm>
            <a:off x="3271719" y="2376636"/>
            <a:ext cx="1153715" cy="1225351"/>
            <a:chOff x="1695989" y="1220390"/>
            <a:chExt cx="1153715" cy="1225351"/>
          </a:xfrm>
          <a:scene3d>
            <a:camera prst="orthographicFront"/>
            <a:lightRig rig="flat" dir="t"/>
          </a:scene3d>
        </p:grpSpPr>
        <p:sp>
          <p:nvSpPr>
            <p:cNvPr id="50" name="Rounded Rectangle 49"/>
            <p:cNvSpPr/>
            <p:nvPr/>
          </p:nvSpPr>
          <p:spPr>
            <a:xfrm>
              <a:off x="1695989" y="1220390"/>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51" name="Rounded Rectangle 4"/>
            <p:cNvSpPr txBox="1"/>
            <p:nvPr/>
          </p:nvSpPr>
          <p:spPr>
            <a:xfrm>
              <a:off x="1729780" y="1254181"/>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smtClean="0">
                  <a:latin typeface="Cambria" panose="02040503050406030204" pitchFamily="18" charset="0"/>
                </a:rPr>
                <a:t>Collaborative Learning</a:t>
              </a:r>
              <a:endParaRPr lang="en-US" sz="900" kern="1200" dirty="0">
                <a:latin typeface="Cambria" panose="02040503050406030204" pitchFamily="18" charset="0"/>
              </a:endParaRPr>
            </a:p>
          </p:txBody>
        </p:sp>
      </p:grpSp>
      <p:grpSp>
        <p:nvGrpSpPr>
          <p:cNvPr id="47" name="Group 46"/>
          <p:cNvGrpSpPr/>
          <p:nvPr/>
        </p:nvGrpSpPr>
        <p:grpSpPr>
          <a:xfrm>
            <a:off x="3271719" y="3790503"/>
            <a:ext cx="1153715" cy="1225351"/>
            <a:chOff x="1695989" y="2634257"/>
            <a:chExt cx="1153715" cy="1225351"/>
          </a:xfrm>
          <a:scene3d>
            <a:camera prst="orthographicFront"/>
            <a:lightRig rig="flat" dir="t"/>
          </a:scene3d>
        </p:grpSpPr>
        <p:sp>
          <p:nvSpPr>
            <p:cNvPr id="48" name="Rounded Rectangle 47"/>
            <p:cNvSpPr/>
            <p:nvPr/>
          </p:nvSpPr>
          <p:spPr>
            <a:xfrm>
              <a:off x="1695989" y="2634257"/>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49" name="Rounded Rectangle 6"/>
            <p:cNvSpPr txBox="1"/>
            <p:nvPr/>
          </p:nvSpPr>
          <p:spPr>
            <a:xfrm>
              <a:off x="1729780" y="2668048"/>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smtClean="0">
                  <a:latin typeface="Cambria" panose="02040503050406030204" pitchFamily="18" charset="0"/>
                </a:rPr>
                <a:t>Discussions with Diverse Others</a:t>
              </a:r>
              <a:endParaRPr lang="en-US" sz="900" kern="1200" dirty="0">
                <a:latin typeface="Cambria" panose="02040503050406030204" pitchFamily="18" charset="0"/>
              </a:endParaRPr>
            </a:p>
          </p:txBody>
        </p:sp>
      </p:grpSp>
      <p:grpSp>
        <p:nvGrpSpPr>
          <p:cNvPr id="52" name="Group 51"/>
          <p:cNvGrpSpPr/>
          <p:nvPr/>
        </p:nvGrpSpPr>
        <p:grpSpPr>
          <a:xfrm>
            <a:off x="4800600" y="2376636"/>
            <a:ext cx="1153715" cy="1225351"/>
            <a:chOff x="3246294" y="1220390"/>
            <a:chExt cx="1153715" cy="1225351"/>
          </a:xfrm>
          <a:scene3d>
            <a:camera prst="orthographicFront"/>
            <a:lightRig rig="flat" dir="t"/>
          </a:scene3d>
        </p:grpSpPr>
        <p:sp>
          <p:nvSpPr>
            <p:cNvPr id="56" name="Rounded Rectangle 55"/>
            <p:cNvSpPr/>
            <p:nvPr/>
          </p:nvSpPr>
          <p:spPr>
            <a:xfrm>
              <a:off x="3246294" y="1220390"/>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57" name="Rounded Rectangle 4"/>
            <p:cNvSpPr txBox="1"/>
            <p:nvPr/>
          </p:nvSpPr>
          <p:spPr>
            <a:xfrm>
              <a:off x="3280085" y="1254181"/>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smtClean="0">
                  <a:latin typeface="Cambria" panose="02040503050406030204" pitchFamily="18" charset="0"/>
                </a:rPr>
                <a:t>Student-Faculty Interaction</a:t>
              </a:r>
              <a:endParaRPr lang="en-US" sz="900" kern="1200" dirty="0">
                <a:latin typeface="Cambria" panose="02040503050406030204" pitchFamily="18" charset="0"/>
              </a:endParaRPr>
            </a:p>
          </p:txBody>
        </p:sp>
      </p:grpSp>
      <p:grpSp>
        <p:nvGrpSpPr>
          <p:cNvPr id="53" name="Group 52"/>
          <p:cNvGrpSpPr/>
          <p:nvPr/>
        </p:nvGrpSpPr>
        <p:grpSpPr>
          <a:xfrm>
            <a:off x="4800600" y="3790503"/>
            <a:ext cx="1153715" cy="1225351"/>
            <a:chOff x="3246294" y="2634257"/>
            <a:chExt cx="1153715" cy="1225351"/>
          </a:xfrm>
          <a:scene3d>
            <a:camera prst="orthographicFront"/>
            <a:lightRig rig="flat" dir="t"/>
          </a:scene3d>
        </p:grpSpPr>
        <p:sp>
          <p:nvSpPr>
            <p:cNvPr id="54" name="Rounded Rectangle 53"/>
            <p:cNvSpPr/>
            <p:nvPr/>
          </p:nvSpPr>
          <p:spPr>
            <a:xfrm>
              <a:off x="3246294" y="2634257"/>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55" name="Rounded Rectangle 6"/>
            <p:cNvSpPr txBox="1"/>
            <p:nvPr/>
          </p:nvSpPr>
          <p:spPr>
            <a:xfrm>
              <a:off x="3280085" y="2668048"/>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smtClean="0">
                  <a:latin typeface="Cambria" panose="02040503050406030204" pitchFamily="18" charset="0"/>
                </a:rPr>
                <a:t>Effective Teaching Practices</a:t>
              </a:r>
              <a:endParaRPr lang="en-US" sz="900" kern="1200" dirty="0">
                <a:latin typeface="Cambria" panose="02040503050406030204" pitchFamily="18" charset="0"/>
              </a:endParaRPr>
            </a:p>
          </p:txBody>
        </p:sp>
      </p:grpSp>
      <p:grpSp>
        <p:nvGrpSpPr>
          <p:cNvPr id="58" name="Group 57"/>
          <p:cNvGrpSpPr/>
          <p:nvPr/>
        </p:nvGrpSpPr>
        <p:grpSpPr>
          <a:xfrm>
            <a:off x="6324600" y="2386383"/>
            <a:ext cx="1153715" cy="1225351"/>
            <a:chOff x="4796600" y="1220390"/>
            <a:chExt cx="1153715" cy="1225351"/>
          </a:xfrm>
          <a:scene3d>
            <a:camera prst="orthographicFront"/>
            <a:lightRig rig="flat" dir="t"/>
          </a:scene3d>
        </p:grpSpPr>
        <p:sp>
          <p:nvSpPr>
            <p:cNvPr id="62" name="Rounded Rectangle 61"/>
            <p:cNvSpPr/>
            <p:nvPr/>
          </p:nvSpPr>
          <p:spPr>
            <a:xfrm>
              <a:off x="4796600" y="1220390"/>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63" name="Rounded Rectangle 4"/>
            <p:cNvSpPr txBox="1"/>
            <p:nvPr/>
          </p:nvSpPr>
          <p:spPr>
            <a:xfrm>
              <a:off x="4830391" y="1254181"/>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smtClean="0">
                  <a:latin typeface="Cambria" panose="02040503050406030204" pitchFamily="18" charset="0"/>
                </a:rPr>
                <a:t>Quality of Interactions</a:t>
              </a:r>
              <a:endParaRPr lang="en-US" sz="900" kern="1200" dirty="0">
                <a:latin typeface="Cambria" panose="02040503050406030204" pitchFamily="18" charset="0"/>
              </a:endParaRPr>
            </a:p>
          </p:txBody>
        </p:sp>
      </p:grpSp>
      <p:grpSp>
        <p:nvGrpSpPr>
          <p:cNvPr id="59" name="Group 58"/>
          <p:cNvGrpSpPr/>
          <p:nvPr/>
        </p:nvGrpSpPr>
        <p:grpSpPr>
          <a:xfrm>
            <a:off x="6324600" y="3800250"/>
            <a:ext cx="1153715" cy="1225351"/>
            <a:chOff x="4796600" y="2634257"/>
            <a:chExt cx="1153715" cy="1225351"/>
          </a:xfrm>
          <a:scene3d>
            <a:camera prst="orthographicFront"/>
            <a:lightRig rig="flat" dir="t"/>
          </a:scene3d>
        </p:grpSpPr>
        <p:sp>
          <p:nvSpPr>
            <p:cNvPr id="60" name="Rounded Rectangle 59"/>
            <p:cNvSpPr/>
            <p:nvPr/>
          </p:nvSpPr>
          <p:spPr>
            <a:xfrm>
              <a:off x="4796600" y="2634257"/>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61" name="Rounded Rectangle 6"/>
            <p:cNvSpPr txBox="1"/>
            <p:nvPr/>
          </p:nvSpPr>
          <p:spPr>
            <a:xfrm>
              <a:off x="4830391" y="2668048"/>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smtClean="0">
                  <a:latin typeface="Cambria" panose="02040503050406030204" pitchFamily="18" charset="0"/>
                </a:rPr>
                <a:t>Supportive Environment</a:t>
              </a:r>
              <a:endParaRPr lang="en-US" sz="900" kern="1200" dirty="0">
                <a:latin typeface="Cambria" panose="02040503050406030204" pitchFamily="18" charset="0"/>
              </a:endParaRPr>
            </a:p>
          </p:txBody>
        </p:sp>
      </p:gr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4"/>
          <p:cNvSpPr>
            <a:spLocks noGrp="1" noChangeArrowheads="1"/>
          </p:cNvSpPr>
          <p:nvPr>
            <p:ph type="title"/>
          </p:nvPr>
        </p:nvSpPr>
        <p:spPr>
          <a:xfrm>
            <a:off x="0" y="183357"/>
            <a:ext cx="9144000" cy="1054819"/>
          </a:xfrm>
          <a:prstGeom prst="rect">
            <a:avLst/>
          </a:prstGeom>
        </p:spPr>
        <p:txBody>
          <a:bodyPr/>
          <a:lstStyle/>
          <a:p>
            <a:pPr algn="ctr" eaLnBrk="1" hangingPunct="1"/>
            <a:r>
              <a:rPr lang="en-US" sz="2800" b="1" dirty="0" smtClean="0">
                <a:solidFill>
                  <a:srgbClr val="0000FF"/>
                </a:solidFill>
                <a:latin typeface="Cambria" panose="02040503050406030204" pitchFamily="18" charset="0"/>
                <a:cs typeface="Calibri" pitchFamily="34" charset="0"/>
              </a:rPr>
              <a:t>Performance Comparisons for </a:t>
            </a:r>
            <a:r>
              <a:rPr lang="en-US" sz="2800" b="1" dirty="0" smtClean="0">
                <a:solidFill>
                  <a:srgbClr val="0000FF"/>
                </a:solidFill>
                <a:latin typeface="Cambria" panose="02040503050406030204" pitchFamily="18" charset="0"/>
                <a:cs typeface="Calibri" pitchFamily="34" charset="0"/>
              </a:rPr>
              <a:t>UTRGV on </a:t>
            </a:r>
            <a:br>
              <a:rPr lang="en-US" sz="2800" b="1" dirty="0" smtClean="0">
                <a:solidFill>
                  <a:srgbClr val="0000FF"/>
                </a:solidFill>
                <a:latin typeface="Cambria" panose="02040503050406030204" pitchFamily="18" charset="0"/>
                <a:cs typeface="Calibri" pitchFamily="34" charset="0"/>
              </a:rPr>
            </a:br>
            <a:r>
              <a:rPr lang="en-US" sz="2800" b="1" dirty="0" smtClean="0">
                <a:solidFill>
                  <a:srgbClr val="0000FF"/>
                </a:solidFill>
                <a:latin typeface="Cambria" panose="02040503050406030204" pitchFamily="18" charset="0"/>
                <a:cs typeface="Calibri" pitchFamily="34" charset="0"/>
              </a:rPr>
              <a:t>Academic Challenge</a:t>
            </a:r>
            <a:endParaRPr lang="en-US" sz="2800" b="1" u="sng" dirty="0" smtClean="0">
              <a:solidFill>
                <a:srgbClr val="0000FF"/>
              </a:solidFill>
              <a:latin typeface="Cambria" panose="02040503050406030204" pitchFamily="18" charset="0"/>
              <a:cs typeface="Calibri" pitchFamily="34" charset="0"/>
            </a:endParaRPr>
          </a:p>
        </p:txBody>
      </p:sp>
      <p:sp>
        <p:nvSpPr>
          <p:cNvPr id="14340" name="Line 6"/>
          <p:cNvSpPr>
            <a:spLocks noChangeShapeType="1"/>
          </p:cNvSpPr>
          <p:nvPr/>
        </p:nvSpPr>
        <p:spPr bwMode="auto">
          <a:xfrm>
            <a:off x="0" y="1295400"/>
            <a:ext cx="9144000" cy="0"/>
          </a:xfrm>
          <a:prstGeom prst="line">
            <a:avLst/>
          </a:prstGeom>
          <a:noFill/>
          <a:ln w="38100">
            <a:solidFill>
              <a:srgbClr val="FF6600"/>
            </a:solidFill>
            <a:miter lim="800000"/>
            <a:headEnd/>
            <a:tailEnd/>
          </a:ln>
        </p:spPr>
        <p:txBody>
          <a:bodyPr wrap="none"/>
          <a:lstStyle/>
          <a:p>
            <a:endParaRPr lang="en-US" dirty="0"/>
          </a:p>
        </p:txBody>
      </p:sp>
      <p:graphicFrame>
        <p:nvGraphicFramePr>
          <p:cNvPr id="12" name="Group 2"/>
          <p:cNvGraphicFramePr>
            <a:graphicFrameLocks noGrp="1"/>
          </p:cNvGraphicFramePr>
          <p:nvPr>
            <p:ph idx="1"/>
            <p:extLst>
              <p:ext uri="{D42A27DB-BD31-4B8C-83A1-F6EECF244321}">
                <p14:modId xmlns:p14="http://schemas.microsoft.com/office/powerpoint/2010/main" val="339702777"/>
              </p:ext>
            </p:extLst>
          </p:nvPr>
        </p:nvGraphicFramePr>
        <p:xfrm>
          <a:off x="1371600" y="1538309"/>
          <a:ext cx="7010396" cy="3447976"/>
        </p:xfrm>
        <a:graphic>
          <a:graphicData uri="http://schemas.openxmlformats.org/drawingml/2006/table">
            <a:tbl>
              <a:tblPr/>
              <a:tblGrid>
                <a:gridCol w="1524000">
                  <a:extLst>
                    <a:ext uri="{9D8B030D-6E8A-4147-A177-3AD203B41FA5}">
                      <a16:colId xmlns:a16="http://schemas.microsoft.com/office/drawing/2014/main" val="20000"/>
                    </a:ext>
                  </a:extLst>
                </a:gridCol>
                <a:gridCol w="781776">
                  <a:extLst>
                    <a:ext uri="{9D8B030D-6E8A-4147-A177-3AD203B41FA5}">
                      <a16:colId xmlns:a16="http://schemas.microsoft.com/office/drawing/2014/main" val="20001"/>
                    </a:ext>
                  </a:extLst>
                </a:gridCol>
                <a:gridCol w="668015">
                  <a:extLst>
                    <a:ext uri="{9D8B030D-6E8A-4147-A177-3AD203B41FA5}">
                      <a16:colId xmlns:a16="http://schemas.microsoft.com/office/drawing/2014/main" val="20002"/>
                    </a:ext>
                  </a:extLst>
                </a:gridCol>
                <a:gridCol w="681525">
                  <a:extLst>
                    <a:ext uri="{9D8B030D-6E8A-4147-A177-3AD203B41FA5}">
                      <a16:colId xmlns:a16="http://schemas.microsoft.com/office/drawing/2014/main" val="20003"/>
                    </a:ext>
                  </a:extLst>
                </a:gridCol>
                <a:gridCol w="681525">
                  <a:extLst>
                    <a:ext uri="{9D8B030D-6E8A-4147-A177-3AD203B41FA5}">
                      <a16:colId xmlns:a16="http://schemas.microsoft.com/office/drawing/2014/main" val="20004"/>
                    </a:ext>
                  </a:extLst>
                </a:gridCol>
                <a:gridCol w="669516">
                  <a:extLst>
                    <a:ext uri="{9D8B030D-6E8A-4147-A177-3AD203B41FA5}">
                      <a16:colId xmlns:a16="http://schemas.microsoft.com/office/drawing/2014/main" val="20005"/>
                    </a:ext>
                  </a:extLst>
                </a:gridCol>
                <a:gridCol w="668013">
                  <a:extLst>
                    <a:ext uri="{9D8B030D-6E8A-4147-A177-3AD203B41FA5}">
                      <a16:colId xmlns:a16="http://schemas.microsoft.com/office/drawing/2014/main" val="20006"/>
                    </a:ext>
                  </a:extLst>
                </a:gridCol>
                <a:gridCol w="668013">
                  <a:extLst>
                    <a:ext uri="{9D8B030D-6E8A-4147-A177-3AD203B41FA5}">
                      <a16:colId xmlns:a16="http://schemas.microsoft.com/office/drawing/2014/main" val="20007"/>
                    </a:ext>
                  </a:extLst>
                </a:gridCol>
                <a:gridCol w="668013">
                  <a:extLst>
                    <a:ext uri="{9D8B030D-6E8A-4147-A177-3AD203B41FA5}">
                      <a16:colId xmlns:a16="http://schemas.microsoft.com/office/drawing/2014/main" val="20008"/>
                    </a:ext>
                  </a:extLst>
                </a:gridCol>
              </a:tblGrid>
              <a:tr h="518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marT="45727" marB="45727"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solidFill>
                            <a:schemeClr val="tx1"/>
                          </a:solidFill>
                          <a:effectLst/>
                          <a:latin typeface="Cambria" panose="02040503050406030204" pitchFamily="18" charset="0"/>
                          <a:cs typeface="Arial" charset="0"/>
                        </a:rPr>
                        <a:t>First-Year Students</a:t>
                      </a:r>
                      <a:endParaRPr kumimoji="0" lang="en-US" sz="1900" b="0"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solidFill>
                            <a:schemeClr val="tx1"/>
                          </a:solidFill>
                          <a:effectLst/>
                          <a:latin typeface="Cambria" panose="02040503050406030204" pitchFamily="18" charset="0"/>
                          <a:cs typeface="Arial" charset="0"/>
                        </a:rPr>
                        <a:t>Seniors</a:t>
                      </a:r>
                      <a:endParaRPr kumimoji="0" lang="en-US" sz="1900" b="0"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184">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ambria" panose="02040503050406030204" pitchFamily="18" charset="0"/>
                          <a:cs typeface="Arial" charset="0"/>
                        </a:rPr>
                        <a:t>Academic Challenge</a:t>
                      </a:r>
                      <a:endParaRPr kumimoji="0" lang="en-US" sz="1800" b="0"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Cambria" panose="02040503050406030204" pitchFamily="18" charset="0"/>
                          <a:cs typeface="Arial" charset="0"/>
                        </a:rPr>
                        <a:t>UTRGV Score</a:t>
                      </a:r>
                      <a:endParaRPr kumimoji="0" lang="en-US" sz="1400" b="0"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chemeClr val="tx1"/>
                          </a:solidFill>
                          <a:effectLst/>
                          <a:latin typeface="Cambria" panose="02040503050406030204" pitchFamily="18" charset="0"/>
                        </a:rPr>
                        <a:t>Compared with…</a:t>
                      </a: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Cambria" panose="02040503050406030204" pitchFamily="18" charset="0"/>
                          <a:cs typeface="Arial" charset="0"/>
                        </a:rPr>
                        <a:t>UTRGV Score</a:t>
                      </a:r>
                      <a:endParaRPr kumimoji="0" lang="en-US" sz="140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chemeClr val="tx1"/>
                          </a:solidFill>
                          <a:effectLst/>
                          <a:latin typeface="Cambria" panose="02040503050406030204" pitchFamily="18" charset="0"/>
                        </a:rPr>
                        <a:t>Compared with …</a:t>
                      </a:r>
                      <a:endParaRPr kumimoji="0" lang="en-US" sz="1700" b="1"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12817">
                <a:tc vMerge="1">
                  <a:txBody>
                    <a:bodyPr/>
                    <a:lstStyle/>
                    <a:p>
                      <a:endParaRPr lang="en-US"/>
                    </a:p>
                  </a:txBody>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cs typeface="Arial" charset="0"/>
                        </a:rPr>
                        <a:t>Carnegie Class</a:t>
                      </a:r>
                      <a:endParaRPr kumimoji="0" lang="en-US" sz="105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cs typeface="Arial" charset="0"/>
                        </a:rPr>
                        <a:t>Carnegie Class</a:t>
                      </a:r>
                      <a:endParaRPr kumimoji="0" lang="en-US" sz="105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4298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Cambria" panose="02040503050406030204" pitchFamily="18" charset="0"/>
                        </a:rPr>
                        <a:t>Higher-Order Learning</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smtClean="0">
                          <a:solidFill>
                            <a:srgbClr val="000000"/>
                          </a:solidFill>
                          <a:latin typeface="Cambria" panose="02040503050406030204" pitchFamily="18" charset="0"/>
                        </a:rPr>
                        <a:t>38.3</a:t>
                      </a:r>
                      <a:endParaRPr lang="en-US" sz="13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smtClean="0">
                          <a:solidFill>
                            <a:srgbClr val="000000"/>
                          </a:solidFill>
                          <a:latin typeface="Cambria" panose="02040503050406030204" pitchFamily="18" charset="0"/>
                        </a:rPr>
                        <a:t>41.0</a:t>
                      </a:r>
                    </a:p>
                    <a:p>
                      <a:pPr algn="ctr" rtl="0" fontAlgn="ctr"/>
                      <a:endParaRPr lang="en-US" sz="13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2400" b="1" i="0" u="none" strike="noStrike" dirty="0">
                          <a:solidFill>
                            <a:srgbClr val="000000"/>
                          </a:solidFill>
                          <a:latin typeface="Cambria" panose="02040503050406030204" pitchFamily="18" charset="0"/>
                        </a:rPr>
                        <a:t> </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348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Cambria" panose="02040503050406030204" pitchFamily="18" charset="0"/>
                        </a:rPr>
                        <a:t>Reflective &amp; Integrative Learning</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smtClean="0">
                          <a:solidFill>
                            <a:srgbClr val="000000"/>
                          </a:solidFill>
                          <a:latin typeface="Cambria" panose="02040503050406030204" pitchFamily="18" charset="0"/>
                        </a:rPr>
                        <a:t>34.8</a:t>
                      </a:r>
                      <a:endParaRPr lang="en-US" sz="13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smtClean="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smtClean="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smtClean="0">
                          <a:solidFill>
                            <a:srgbClr val="000000"/>
                          </a:solidFill>
                          <a:latin typeface="Cambria" panose="02040503050406030204" pitchFamily="18" charset="0"/>
                        </a:rPr>
                        <a:t>37.3</a:t>
                      </a:r>
                      <a:endParaRPr lang="en-US" sz="13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298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Cambria" panose="02040503050406030204" pitchFamily="18" charset="0"/>
                        </a:rPr>
                        <a:t>Learning Strategies</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smtClean="0">
                          <a:solidFill>
                            <a:srgbClr val="000000"/>
                          </a:solidFill>
                          <a:latin typeface="Cambria" panose="02040503050406030204" pitchFamily="18" charset="0"/>
                        </a:rPr>
                        <a:t>39.0</a:t>
                      </a:r>
                      <a:endParaRPr lang="en-US" sz="13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smtClean="0">
                          <a:solidFill>
                            <a:srgbClr val="000000"/>
                          </a:solidFill>
                          <a:latin typeface="Cambria" panose="02040503050406030204" pitchFamily="18" charset="0"/>
                        </a:rPr>
                        <a:t>40.5</a:t>
                      </a:r>
                      <a:endParaRPr lang="en-US" sz="13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7274">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Cambria" panose="02040503050406030204" pitchFamily="18" charset="0"/>
                        </a:rPr>
                        <a:t>Quantitative Reasoning</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smtClean="0">
                          <a:solidFill>
                            <a:srgbClr val="000000"/>
                          </a:solidFill>
                          <a:latin typeface="Cambria" panose="02040503050406030204" pitchFamily="18" charset="0"/>
                        </a:rPr>
                        <a:t>27.4</a:t>
                      </a:r>
                      <a:endParaRPr lang="en-US" sz="13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smtClean="0">
                          <a:solidFill>
                            <a:srgbClr val="000000"/>
                          </a:solidFill>
                          <a:latin typeface="Cambria" panose="02040503050406030204" pitchFamily="18" charset="0"/>
                        </a:rPr>
                        <a:t>30.1</a:t>
                      </a:r>
                      <a:endParaRPr lang="en-US" sz="13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grpSp>
        <p:nvGrpSpPr>
          <p:cNvPr id="13" name="Group 73"/>
          <p:cNvGrpSpPr>
            <a:grpSpLocks/>
          </p:cNvGrpSpPr>
          <p:nvPr/>
        </p:nvGrpSpPr>
        <p:grpSpPr bwMode="auto">
          <a:xfrm>
            <a:off x="1905000" y="5105400"/>
            <a:ext cx="5486400" cy="1039772"/>
            <a:chOff x="3314700" y="5558605"/>
            <a:chExt cx="5486400" cy="1040068"/>
          </a:xfrm>
        </p:grpSpPr>
        <p:sp>
          <p:nvSpPr>
            <p:cNvPr id="14" name="Text Box 85"/>
            <p:cNvSpPr txBox="1">
              <a:spLocks noChangeArrowheads="1"/>
            </p:cNvSpPr>
            <p:nvPr/>
          </p:nvSpPr>
          <p:spPr bwMode="auto">
            <a:xfrm>
              <a:off x="3314700" y="5558605"/>
              <a:ext cx="5486400" cy="1040068"/>
            </a:xfrm>
            <a:prstGeom prst="rect">
              <a:avLst/>
            </a:prstGeom>
            <a:solidFill>
              <a:srgbClr val="CCFFFF"/>
            </a:solidFill>
            <a:ln w="50800">
              <a:solidFill>
                <a:schemeClr val="tx1"/>
              </a:solidFill>
              <a:miter lim="800000"/>
              <a:headEnd/>
              <a:tailEnd/>
            </a:ln>
          </p:spPr>
          <p:txBody>
            <a:bodyPr tIns="0" bIns="0">
              <a:spAutoFit/>
            </a:bodyPr>
            <a:lstStyle/>
            <a:p>
              <a:pPr algn="ctr">
                <a:spcBef>
                  <a:spcPct val="5000"/>
                </a:spcBef>
                <a:spcAft>
                  <a:spcPct val="5000"/>
                </a:spcAft>
                <a:defRPr/>
              </a:pPr>
              <a:r>
                <a:rPr lang="en-US" sz="1500" b="1" baseline="-25000" dirty="0">
                  <a:latin typeface="Cambria" panose="02040503050406030204" pitchFamily="18" charset="0"/>
                </a:rPr>
                <a:t>The Scale is </a:t>
              </a:r>
              <a:r>
                <a:rPr lang="en-US" sz="1500" b="1" baseline="-25000" dirty="0" smtClean="0">
                  <a:latin typeface="Cambria" panose="02040503050406030204" pitchFamily="18" charset="0"/>
                </a:rPr>
                <a:t>60 points</a:t>
              </a:r>
            </a:p>
            <a:p>
              <a:pPr>
                <a:spcBef>
                  <a:spcPct val="5000"/>
                </a:spcBef>
                <a:spcAft>
                  <a:spcPct val="5000"/>
                </a:spcAft>
                <a:defRPr/>
              </a:pPr>
              <a:endParaRPr lang="en-US" sz="600" b="1" baseline="-25000" dirty="0">
                <a:latin typeface="Cambria" panose="02040503050406030204" pitchFamily="18" charset="0"/>
              </a:endParaRPr>
            </a:p>
            <a:p>
              <a:pPr fontAlgn="ctr">
                <a:spcBef>
                  <a:spcPct val="5000"/>
                </a:spcBef>
                <a:spcAft>
                  <a:spcPct val="5000"/>
                </a:spcAft>
                <a:buSzPct val="75000"/>
                <a:defRPr/>
              </a:pPr>
              <a:r>
                <a:rPr lang="en-US" sz="1500" b="1" baseline="-25000" dirty="0">
                  <a:latin typeface="Cambria" panose="02040503050406030204" pitchFamily="18" charset="0"/>
                </a:rPr>
                <a:t>            indicates the score of </a:t>
              </a:r>
              <a:r>
                <a:rPr lang="en-US" sz="1500" b="1" baseline="-25000" dirty="0" smtClean="0">
                  <a:latin typeface="Cambria" panose="02040503050406030204" pitchFamily="18" charset="0"/>
                </a:rPr>
                <a:t>UTRGV </a:t>
              </a:r>
              <a:r>
                <a:rPr lang="en-US" sz="1500" b="1" baseline="-25000" dirty="0">
                  <a:latin typeface="Cambria" panose="02040503050406030204" pitchFamily="18" charset="0"/>
                </a:rPr>
                <a:t>is </a:t>
              </a:r>
              <a:r>
                <a:rPr lang="en-US" sz="1500" b="1" baseline="-25000" dirty="0" smtClean="0">
                  <a:latin typeface="Cambria" panose="02040503050406030204" pitchFamily="18" charset="0"/>
                </a:rPr>
                <a:t>significantly lower </a:t>
              </a:r>
              <a:r>
                <a:rPr lang="en-US" sz="1500" b="1" baseline="-25000" dirty="0">
                  <a:latin typeface="Cambria" panose="02040503050406030204" pitchFamily="18" charset="0"/>
                </a:rPr>
                <a:t>than this comparison group</a:t>
              </a:r>
            </a:p>
            <a:p>
              <a:pPr fontAlgn="ctr">
                <a:spcBef>
                  <a:spcPct val="5000"/>
                </a:spcBef>
                <a:spcAft>
                  <a:spcPct val="5000"/>
                </a:spcAft>
                <a:buSzPct val="75000"/>
                <a:defRPr/>
              </a:pPr>
              <a:endParaRPr lang="en-US" sz="1000" b="1" baseline="-25000" dirty="0">
                <a:latin typeface="Cambria" panose="02040503050406030204" pitchFamily="18" charset="0"/>
              </a:endParaRPr>
            </a:p>
            <a:p>
              <a:pPr fontAlgn="ctr">
                <a:spcBef>
                  <a:spcPct val="5000"/>
                </a:spcBef>
                <a:spcAft>
                  <a:spcPct val="5000"/>
                </a:spcAft>
                <a:defRPr/>
              </a:pPr>
              <a:r>
                <a:rPr lang="en-US" sz="1500" b="1" baseline="-25000" dirty="0">
                  <a:latin typeface="Cambria" panose="02040503050406030204" pitchFamily="18" charset="0"/>
                </a:rPr>
                <a:t>            indicates the score of </a:t>
              </a:r>
              <a:r>
                <a:rPr lang="en-US" sz="1500" b="1" baseline="-25000" dirty="0" smtClean="0">
                  <a:latin typeface="Cambria" panose="02040503050406030204" pitchFamily="18" charset="0"/>
                </a:rPr>
                <a:t>UTRGV </a:t>
              </a:r>
              <a:r>
                <a:rPr lang="en-US" sz="1500" b="1" baseline="-25000" dirty="0">
                  <a:latin typeface="Cambria" panose="02040503050406030204" pitchFamily="18" charset="0"/>
                </a:rPr>
                <a:t>is </a:t>
              </a:r>
              <a:r>
                <a:rPr lang="en-US" sz="1500" b="1" baseline="-25000" dirty="0" smtClean="0">
                  <a:latin typeface="Cambria" panose="02040503050406030204" pitchFamily="18" charset="0"/>
                </a:rPr>
                <a:t>significantly higher </a:t>
              </a:r>
              <a:r>
                <a:rPr lang="en-US" sz="1500" b="1" baseline="-25000" dirty="0">
                  <a:latin typeface="Cambria" panose="02040503050406030204" pitchFamily="18" charset="0"/>
                </a:rPr>
                <a:t>than this comparison </a:t>
              </a:r>
              <a:r>
                <a:rPr lang="en-US" sz="1500" b="1" baseline="-25000" dirty="0" smtClean="0">
                  <a:latin typeface="Cambria" panose="02040503050406030204" pitchFamily="18" charset="0"/>
                </a:rPr>
                <a:t>group</a:t>
              </a:r>
            </a:p>
            <a:p>
              <a:pPr fontAlgn="ctr">
                <a:spcBef>
                  <a:spcPct val="5000"/>
                </a:spcBef>
                <a:spcAft>
                  <a:spcPct val="5000"/>
                </a:spcAft>
                <a:defRPr/>
              </a:pPr>
              <a:endParaRPr lang="en-US" sz="1000" b="1" baseline="-25000" dirty="0">
                <a:latin typeface="Cambria" panose="02040503050406030204" pitchFamily="18" charset="0"/>
              </a:endParaRPr>
            </a:p>
            <a:p>
              <a:pPr fontAlgn="ctr">
                <a:spcBef>
                  <a:spcPct val="60000"/>
                </a:spcBef>
                <a:buFont typeface="SPSS Marker Set" pitchFamily="2" charset="2"/>
                <a:buNone/>
                <a:defRPr/>
              </a:pPr>
              <a:r>
                <a:rPr lang="en-US" sz="1500" b="1" baseline="30000" dirty="0" smtClean="0">
                  <a:latin typeface="Cambria" panose="02040503050406030204" pitchFamily="18" charset="0"/>
                </a:rPr>
                <a:t>A </a:t>
              </a:r>
              <a:r>
                <a:rPr lang="en-US" sz="1500" baseline="30000" dirty="0" smtClean="0">
                  <a:latin typeface="Cambria" panose="02040503050406030204" pitchFamily="18" charset="0"/>
                </a:rPr>
                <a:t>BLANK</a:t>
              </a:r>
              <a:r>
                <a:rPr lang="en-US" sz="1500" b="1" baseline="30000" dirty="0" smtClean="0">
                  <a:latin typeface="Cambria" panose="02040503050406030204" pitchFamily="18" charset="0"/>
                </a:rPr>
                <a:t> indicates </a:t>
              </a:r>
              <a:r>
                <a:rPr lang="en-US" sz="1500" b="1" baseline="30000" dirty="0">
                  <a:latin typeface="Cambria" panose="02040503050406030204" pitchFamily="18" charset="0"/>
                </a:rPr>
                <a:t>no statistically significant difference</a:t>
              </a:r>
            </a:p>
          </p:txBody>
        </p:sp>
        <p:sp>
          <p:nvSpPr>
            <p:cNvPr id="15" name="Text Box 104"/>
            <p:cNvSpPr txBox="1">
              <a:spLocks noChangeArrowheads="1"/>
            </p:cNvSpPr>
            <p:nvPr/>
          </p:nvSpPr>
          <p:spPr bwMode="auto">
            <a:xfrm>
              <a:off x="3390900" y="5763414"/>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16" name="Text Box 104"/>
            <p:cNvSpPr txBox="1">
              <a:spLocks noChangeArrowheads="1"/>
            </p:cNvSpPr>
            <p:nvPr/>
          </p:nvSpPr>
          <p:spPr bwMode="auto">
            <a:xfrm>
              <a:off x="3390900" y="6001712"/>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grpSp>
      <p:sp>
        <p:nvSpPr>
          <p:cNvPr id="18" name="Text Box 104"/>
          <p:cNvSpPr txBox="1">
            <a:spLocks noChangeArrowheads="1"/>
          </p:cNvSpPr>
          <p:nvPr/>
        </p:nvSpPr>
        <p:spPr bwMode="auto">
          <a:xfrm>
            <a:off x="3886200" y="4661408"/>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0" name="Text Box 104"/>
          <p:cNvSpPr txBox="1">
            <a:spLocks noChangeArrowheads="1"/>
          </p:cNvSpPr>
          <p:nvPr/>
        </p:nvSpPr>
        <p:spPr bwMode="auto">
          <a:xfrm>
            <a:off x="4495800" y="4661408"/>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21" name="Text Box 104"/>
          <p:cNvSpPr txBox="1">
            <a:spLocks noChangeArrowheads="1"/>
          </p:cNvSpPr>
          <p:nvPr/>
        </p:nvSpPr>
        <p:spPr bwMode="auto">
          <a:xfrm>
            <a:off x="5181600" y="37338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4" name="Text Box 104"/>
          <p:cNvSpPr txBox="1">
            <a:spLocks noChangeArrowheads="1"/>
          </p:cNvSpPr>
          <p:nvPr/>
        </p:nvSpPr>
        <p:spPr bwMode="auto">
          <a:xfrm>
            <a:off x="7239000" y="37338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5" name="Text Box 104"/>
          <p:cNvSpPr txBox="1">
            <a:spLocks noChangeArrowheads="1"/>
          </p:cNvSpPr>
          <p:nvPr/>
        </p:nvSpPr>
        <p:spPr bwMode="auto">
          <a:xfrm>
            <a:off x="7924800" y="3737375"/>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Tree>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Line 6"/>
          <p:cNvSpPr>
            <a:spLocks noChangeShapeType="1"/>
          </p:cNvSpPr>
          <p:nvPr/>
        </p:nvSpPr>
        <p:spPr bwMode="auto">
          <a:xfrm>
            <a:off x="0" y="1295400"/>
            <a:ext cx="9144000" cy="0"/>
          </a:xfrm>
          <a:prstGeom prst="line">
            <a:avLst/>
          </a:prstGeom>
          <a:noFill/>
          <a:ln w="38100">
            <a:solidFill>
              <a:srgbClr val="FF6600"/>
            </a:solidFill>
            <a:miter lim="800000"/>
            <a:headEnd/>
            <a:tailEnd/>
          </a:ln>
        </p:spPr>
        <p:txBody>
          <a:bodyPr wrap="none"/>
          <a:lstStyle/>
          <a:p>
            <a:endParaRPr lang="en-US" dirty="0"/>
          </a:p>
        </p:txBody>
      </p:sp>
      <p:grpSp>
        <p:nvGrpSpPr>
          <p:cNvPr id="13" name="Group 73"/>
          <p:cNvGrpSpPr>
            <a:grpSpLocks/>
          </p:cNvGrpSpPr>
          <p:nvPr/>
        </p:nvGrpSpPr>
        <p:grpSpPr bwMode="auto">
          <a:xfrm>
            <a:off x="1923495" y="4953000"/>
            <a:ext cx="5486400" cy="1039772"/>
            <a:chOff x="3314700" y="5558605"/>
            <a:chExt cx="5486400" cy="1040068"/>
          </a:xfrm>
        </p:grpSpPr>
        <p:sp>
          <p:nvSpPr>
            <p:cNvPr id="14" name="Text Box 85"/>
            <p:cNvSpPr txBox="1">
              <a:spLocks noChangeArrowheads="1"/>
            </p:cNvSpPr>
            <p:nvPr/>
          </p:nvSpPr>
          <p:spPr bwMode="auto">
            <a:xfrm>
              <a:off x="3314700" y="5558605"/>
              <a:ext cx="5486400" cy="1040068"/>
            </a:xfrm>
            <a:prstGeom prst="rect">
              <a:avLst/>
            </a:prstGeom>
            <a:solidFill>
              <a:srgbClr val="CCFFFF"/>
            </a:solidFill>
            <a:ln w="50800">
              <a:solidFill>
                <a:schemeClr val="tx1"/>
              </a:solidFill>
              <a:miter lim="800000"/>
              <a:headEnd/>
              <a:tailEnd/>
            </a:ln>
          </p:spPr>
          <p:txBody>
            <a:bodyPr tIns="0" bIns="0">
              <a:spAutoFit/>
            </a:bodyPr>
            <a:lstStyle/>
            <a:p>
              <a:pPr algn="ctr">
                <a:spcBef>
                  <a:spcPct val="5000"/>
                </a:spcBef>
                <a:spcAft>
                  <a:spcPct val="5000"/>
                </a:spcAft>
                <a:defRPr/>
              </a:pPr>
              <a:r>
                <a:rPr lang="en-US" sz="1500" b="1" baseline="-25000" dirty="0">
                  <a:latin typeface="Cambria" panose="02040503050406030204" pitchFamily="18" charset="0"/>
                </a:rPr>
                <a:t>The Scale is </a:t>
              </a:r>
              <a:r>
                <a:rPr lang="en-US" sz="1500" b="1" baseline="-25000" dirty="0" smtClean="0">
                  <a:latin typeface="Cambria" panose="02040503050406030204" pitchFamily="18" charset="0"/>
                </a:rPr>
                <a:t>60 points</a:t>
              </a:r>
            </a:p>
            <a:p>
              <a:pPr>
                <a:spcBef>
                  <a:spcPct val="5000"/>
                </a:spcBef>
                <a:spcAft>
                  <a:spcPct val="5000"/>
                </a:spcAft>
                <a:defRPr/>
              </a:pPr>
              <a:endParaRPr lang="en-US" sz="600" b="1" baseline="-25000" dirty="0">
                <a:latin typeface="Cambria" panose="02040503050406030204" pitchFamily="18" charset="0"/>
              </a:endParaRPr>
            </a:p>
            <a:p>
              <a:pPr fontAlgn="ctr">
                <a:spcBef>
                  <a:spcPct val="5000"/>
                </a:spcBef>
                <a:spcAft>
                  <a:spcPct val="5000"/>
                </a:spcAft>
                <a:buSzPct val="75000"/>
                <a:defRPr/>
              </a:pPr>
              <a:r>
                <a:rPr lang="en-US" sz="1500" b="1" baseline="-25000" dirty="0">
                  <a:latin typeface="Cambria" panose="02040503050406030204" pitchFamily="18" charset="0"/>
                </a:rPr>
                <a:t>            indicates the score of </a:t>
              </a:r>
              <a:r>
                <a:rPr lang="en-US" sz="1500" b="1" baseline="-25000" dirty="0" smtClean="0">
                  <a:latin typeface="Cambria" panose="02040503050406030204" pitchFamily="18" charset="0"/>
                </a:rPr>
                <a:t>UTRGV </a:t>
              </a:r>
              <a:r>
                <a:rPr lang="en-US" sz="1500" b="1" baseline="-25000" dirty="0">
                  <a:latin typeface="Cambria" panose="02040503050406030204" pitchFamily="18" charset="0"/>
                </a:rPr>
                <a:t>is </a:t>
              </a:r>
              <a:r>
                <a:rPr lang="en-US" sz="1500" b="1" baseline="-25000" dirty="0" smtClean="0">
                  <a:latin typeface="Cambria" panose="02040503050406030204" pitchFamily="18" charset="0"/>
                </a:rPr>
                <a:t>significantly lower </a:t>
              </a:r>
              <a:r>
                <a:rPr lang="en-US" sz="1500" b="1" baseline="-25000" dirty="0">
                  <a:latin typeface="Cambria" panose="02040503050406030204" pitchFamily="18" charset="0"/>
                </a:rPr>
                <a:t>than this comparison group</a:t>
              </a:r>
            </a:p>
            <a:p>
              <a:pPr fontAlgn="ctr">
                <a:spcBef>
                  <a:spcPct val="5000"/>
                </a:spcBef>
                <a:spcAft>
                  <a:spcPct val="5000"/>
                </a:spcAft>
                <a:buSzPct val="75000"/>
                <a:defRPr/>
              </a:pPr>
              <a:endParaRPr lang="en-US" sz="1000" b="1" baseline="-25000" dirty="0">
                <a:latin typeface="Cambria" panose="02040503050406030204" pitchFamily="18" charset="0"/>
              </a:endParaRPr>
            </a:p>
            <a:p>
              <a:pPr fontAlgn="ctr">
                <a:spcBef>
                  <a:spcPct val="5000"/>
                </a:spcBef>
                <a:spcAft>
                  <a:spcPct val="5000"/>
                </a:spcAft>
                <a:defRPr/>
              </a:pPr>
              <a:r>
                <a:rPr lang="en-US" sz="1500" b="1" baseline="-25000" dirty="0">
                  <a:latin typeface="Cambria" panose="02040503050406030204" pitchFamily="18" charset="0"/>
                </a:rPr>
                <a:t>            indicates the score of </a:t>
              </a:r>
              <a:r>
                <a:rPr lang="en-US" sz="1500" b="1" baseline="-25000" dirty="0" smtClean="0">
                  <a:latin typeface="Cambria" panose="02040503050406030204" pitchFamily="18" charset="0"/>
                </a:rPr>
                <a:t>UTRGV </a:t>
              </a:r>
              <a:r>
                <a:rPr lang="en-US" sz="1500" b="1" baseline="-25000" dirty="0">
                  <a:latin typeface="Cambria" panose="02040503050406030204" pitchFamily="18" charset="0"/>
                </a:rPr>
                <a:t>is </a:t>
              </a:r>
              <a:r>
                <a:rPr lang="en-US" sz="1500" b="1" baseline="-25000" dirty="0" smtClean="0">
                  <a:latin typeface="Cambria" panose="02040503050406030204" pitchFamily="18" charset="0"/>
                </a:rPr>
                <a:t>significantly higher </a:t>
              </a:r>
              <a:r>
                <a:rPr lang="en-US" sz="1500" b="1" baseline="-25000" dirty="0">
                  <a:latin typeface="Cambria" panose="02040503050406030204" pitchFamily="18" charset="0"/>
                </a:rPr>
                <a:t>than this comparison </a:t>
              </a:r>
              <a:r>
                <a:rPr lang="en-US" sz="1500" b="1" baseline="-25000" dirty="0" smtClean="0">
                  <a:latin typeface="Cambria" panose="02040503050406030204" pitchFamily="18" charset="0"/>
                </a:rPr>
                <a:t>group</a:t>
              </a:r>
            </a:p>
            <a:p>
              <a:pPr fontAlgn="ctr">
                <a:spcBef>
                  <a:spcPct val="5000"/>
                </a:spcBef>
                <a:spcAft>
                  <a:spcPct val="5000"/>
                </a:spcAft>
                <a:defRPr/>
              </a:pPr>
              <a:endParaRPr lang="en-US" sz="1000" b="1" baseline="-25000" dirty="0">
                <a:latin typeface="Cambria" panose="02040503050406030204" pitchFamily="18" charset="0"/>
              </a:endParaRPr>
            </a:p>
            <a:p>
              <a:pPr fontAlgn="ctr">
                <a:spcBef>
                  <a:spcPct val="60000"/>
                </a:spcBef>
                <a:buFont typeface="SPSS Marker Set" pitchFamily="2" charset="2"/>
                <a:buNone/>
                <a:defRPr/>
              </a:pPr>
              <a:r>
                <a:rPr lang="en-US" sz="1500" b="1" baseline="30000" dirty="0" smtClean="0">
                  <a:latin typeface="Cambria" panose="02040503050406030204" pitchFamily="18" charset="0"/>
                </a:rPr>
                <a:t>A </a:t>
              </a:r>
              <a:r>
                <a:rPr lang="en-US" sz="1500" baseline="30000" dirty="0" smtClean="0">
                  <a:latin typeface="Cambria" panose="02040503050406030204" pitchFamily="18" charset="0"/>
                </a:rPr>
                <a:t>BLANK</a:t>
              </a:r>
              <a:r>
                <a:rPr lang="en-US" sz="1500" b="1" baseline="30000" dirty="0" smtClean="0">
                  <a:latin typeface="Cambria" panose="02040503050406030204" pitchFamily="18" charset="0"/>
                </a:rPr>
                <a:t> indicates </a:t>
              </a:r>
              <a:r>
                <a:rPr lang="en-US" sz="1500" b="1" baseline="30000" dirty="0">
                  <a:latin typeface="Cambria" panose="02040503050406030204" pitchFamily="18" charset="0"/>
                </a:rPr>
                <a:t>no statistically significant difference</a:t>
              </a:r>
            </a:p>
          </p:txBody>
        </p:sp>
        <p:sp>
          <p:nvSpPr>
            <p:cNvPr id="15" name="Text Box 104"/>
            <p:cNvSpPr txBox="1">
              <a:spLocks noChangeArrowheads="1"/>
            </p:cNvSpPr>
            <p:nvPr/>
          </p:nvSpPr>
          <p:spPr bwMode="auto">
            <a:xfrm>
              <a:off x="3390900" y="5763414"/>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16" name="Text Box 104"/>
            <p:cNvSpPr txBox="1">
              <a:spLocks noChangeArrowheads="1"/>
            </p:cNvSpPr>
            <p:nvPr/>
          </p:nvSpPr>
          <p:spPr bwMode="auto">
            <a:xfrm>
              <a:off x="3390900" y="6001712"/>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grpSp>
      <p:sp>
        <p:nvSpPr>
          <p:cNvPr id="20" name="Text Box 104"/>
          <p:cNvSpPr txBox="1">
            <a:spLocks noChangeArrowheads="1"/>
          </p:cNvSpPr>
          <p:nvPr/>
        </p:nvSpPr>
        <p:spPr bwMode="auto">
          <a:xfrm>
            <a:off x="4419600" y="3725386"/>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21" name="Text Box 104"/>
          <p:cNvSpPr txBox="1">
            <a:spLocks noChangeArrowheads="1"/>
          </p:cNvSpPr>
          <p:nvPr/>
        </p:nvSpPr>
        <p:spPr bwMode="auto">
          <a:xfrm>
            <a:off x="4419600" y="41910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4" name="Text Box 104"/>
          <p:cNvSpPr txBox="1">
            <a:spLocks noChangeArrowheads="1"/>
          </p:cNvSpPr>
          <p:nvPr/>
        </p:nvSpPr>
        <p:spPr bwMode="auto">
          <a:xfrm>
            <a:off x="3733800" y="41910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5" name="Text Box 104"/>
          <p:cNvSpPr txBox="1">
            <a:spLocks noChangeArrowheads="1"/>
          </p:cNvSpPr>
          <p:nvPr/>
        </p:nvSpPr>
        <p:spPr bwMode="auto">
          <a:xfrm>
            <a:off x="5105400" y="4212454"/>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graphicFrame>
        <p:nvGraphicFramePr>
          <p:cNvPr id="17" name="Group 2"/>
          <p:cNvGraphicFramePr>
            <a:graphicFrameLocks noGrp="1"/>
          </p:cNvGraphicFramePr>
          <p:nvPr>
            <p:ph idx="1"/>
            <p:extLst>
              <p:ext uri="{D42A27DB-BD31-4B8C-83A1-F6EECF244321}">
                <p14:modId xmlns:p14="http://schemas.microsoft.com/office/powerpoint/2010/main" val="2505610157"/>
              </p:ext>
            </p:extLst>
          </p:nvPr>
        </p:nvGraphicFramePr>
        <p:xfrm>
          <a:off x="1295404" y="2070615"/>
          <a:ext cx="7010396" cy="2547717"/>
        </p:xfrm>
        <a:graphic>
          <a:graphicData uri="http://schemas.openxmlformats.org/drawingml/2006/table">
            <a:tbl>
              <a:tblPr/>
              <a:tblGrid>
                <a:gridCol w="1523996">
                  <a:extLst>
                    <a:ext uri="{9D8B030D-6E8A-4147-A177-3AD203B41FA5}">
                      <a16:colId xmlns:a16="http://schemas.microsoft.com/office/drawing/2014/main" val="20000"/>
                    </a:ext>
                  </a:extLst>
                </a:gridCol>
                <a:gridCol w="781780">
                  <a:extLst>
                    <a:ext uri="{9D8B030D-6E8A-4147-A177-3AD203B41FA5}">
                      <a16:colId xmlns:a16="http://schemas.microsoft.com/office/drawing/2014/main" val="20001"/>
                    </a:ext>
                  </a:extLst>
                </a:gridCol>
                <a:gridCol w="668015">
                  <a:extLst>
                    <a:ext uri="{9D8B030D-6E8A-4147-A177-3AD203B41FA5}">
                      <a16:colId xmlns:a16="http://schemas.microsoft.com/office/drawing/2014/main" val="20002"/>
                    </a:ext>
                  </a:extLst>
                </a:gridCol>
                <a:gridCol w="681525">
                  <a:extLst>
                    <a:ext uri="{9D8B030D-6E8A-4147-A177-3AD203B41FA5}">
                      <a16:colId xmlns:a16="http://schemas.microsoft.com/office/drawing/2014/main" val="20003"/>
                    </a:ext>
                  </a:extLst>
                </a:gridCol>
                <a:gridCol w="681525">
                  <a:extLst>
                    <a:ext uri="{9D8B030D-6E8A-4147-A177-3AD203B41FA5}">
                      <a16:colId xmlns:a16="http://schemas.microsoft.com/office/drawing/2014/main" val="20004"/>
                    </a:ext>
                  </a:extLst>
                </a:gridCol>
                <a:gridCol w="669516">
                  <a:extLst>
                    <a:ext uri="{9D8B030D-6E8A-4147-A177-3AD203B41FA5}">
                      <a16:colId xmlns:a16="http://schemas.microsoft.com/office/drawing/2014/main" val="20005"/>
                    </a:ext>
                  </a:extLst>
                </a:gridCol>
                <a:gridCol w="668013">
                  <a:extLst>
                    <a:ext uri="{9D8B030D-6E8A-4147-A177-3AD203B41FA5}">
                      <a16:colId xmlns:a16="http://schemas.microsoft.com/office/drawing/2014/main" val="20006"/>
                    </a:ext>
                  </a:extLst>
                </a:gridCol>
                <a:gridCol w="668013">
                  <a:extLst>
                    <a:ext uri="{9D8B030D-6E8A-4147-A177-3AD203B41FA5}">
                      <a16:colId xmlns:a16="http://schemas.microsoft.com/office/drawing/2014/main" val="20007"/>
                    </a:ext>
                  </a:extLst>
                </a:gridCol>
                <a:gridCol w="668013">
                  <a:extLst>
                    <a:ext uri="{9D8B030D-6E8A-4147-A177-3AD203B41FA5}">
                      <a16:colId xmlns:a16="http://schemas.microsoft.com/office/drawing/2014/main" val="20008"/>
                    </a:ext>
                  </a:extLst>
                </a:gridCol>
              </a:tblGrid>
              <a:tr h="518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Cambria" panose="02040503050406030204" pitchFamily="18" charset="0"/>
                      </a:endParaRPr>
                    </a:p>
                  </a:txBody>
                  <a:tcPr marT="45727" marB="45727"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solidFill>
                            <a:schemeClr val="tx1"/>
                          </a:solidFill>
                          <a:effectLst/>
                          <a:latin typeface="Cambria" panose="02040503050406030204" pitchFamily="18" charset="0"/>
                          <a:cs typeface="Arial" charset="0"/>
                        </a:rPr>
                        <a:t>First-Year Students</a:t>
                      </a:r>
                      <a:endParaRPr kumimoji="0" lang="en-US" sz="1900" b="0"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solidFill>
                            <a:schemeClr val="tx1"/>
                          </a:solidFill>
                          <a:effectLst/>
                          <a:latin typeface="Cambria" panose="02040503050406030204" pitchFamily="18" charset="0"/>
                          <a:cs typeface="Arial" charset="0"/>
                        </a:rPr>
                        <a:t>Seniors</a:t>
                      </a:r>
                      <a:endParaRPr kumimoji="0" lang="en-US" sz="1900" b="0"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184">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ambria" panose="02040503050406030204" pitchFamily="18" charset="0"/>
                          <a:cs typeface="Arial" charset="0"/>
                        </a:rPr>
                        <a:t>Learning with Peers</a:t>
                      </a:r>
                      <a:endParaRPr kumimoji="0" lang="en-US" sz="1800" b="0"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chemeClr val="tx1"/>
                          </a:solidFill>
                          <a:effectLst/>
                          <a:latin typeface="Cambria" panose="02040503050406030204" pitchFamily="18" charset="0"/>
                        </a:rPr>
                        <a:t>Compared with…</a:t>
                      </a: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chemeClr val="tx1"/>
                          </a:solidFill>
                          <a:effectLst/>
                          <a:latin typeface="Cambria" panose="02040503050406030204" pitchFamily="18" charset="0"/>
                        </a:rPr>
                        <a:t>Compared with …</a:t>
                      </a:r>
                      <a:endParaRPr kumimoji="0" lang="en-US" sz="1700" b="1"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12817">
                <a:tc vMerge="1">
                  <a:txBody>
                    <a:bodyPr/>
                    <a:lstStyle/>
                    <a:p>
                      <a:endParaRPr lang="en-US"/>
                    </a:p>
                  </a:txBody>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cs typeface="Arial" charset="0"/>
                        </a:rPr>
                        <a:t>Carnegie Class</a:t>
                      </a:r>
                      <a:endParaRPr kumimoji="0" lang="en-US" sz="105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cs typeface="Arial" charset="0"/>
                        </a:rPr>
                        <a:t>Carnegie Class</a:t>
                      </a:r>
                      <a:endParaRPr kumimoji="0" lang="en-US" sz="105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4298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Cambria" panose="02040503050406030204" pitchFamily="18" charset="0"/>
                        </a:rPr>
                        <a:t>Collaborative Learning</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smtClean="0">
                          <a:solidFill>
                            <a:srgbClr val="000000"/>
                          </a:solidFill>
                          <a:latin typeface="Cambria" panose="02040503050406030204" pitchFamily="18" charset="0"/>
                        </a:rPr>
                        <a:t>33.3</a:t>
                      </a:r>
                      <a:endParaRPr lang="en-US" sz="13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smtClean="0">
                          <a:solidFill>
                            <a:srgbClr val="000000"/>
                          </a:solidFill>
                          <a:latin typeface="Cambria" panose="02040503050406030204" pitchFamily="18" charset="0"/>
                        </a:rPr>
                        <a:t>34.1</a:t>
                      </a:r>
                      <a:endParaRPr lang="en-US" sz="13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2400" b="1" i="0" u="none" strike="noStrike" dirty="0">
                          <a:solidFill>
                            <a:srgbClr val="000000"/>
                          </a:solidFill>
                          <a:latin typeface="Cambria" panose="02040503050406030204" pitchFamily="18" charset="0"/>
                        </a:rPr>
                        <a:t> </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348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Cambria" panose="02040503050406030204" pitchFamily="18" charset="0"/>
                        </a:rPr>
                        <a:t>Discussions with Diverse Others</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smtClean="0">
                          <a:solidFill>
                            <a:srgbClr val="000000"/>
                          </a:solidFill>
                          <a:latin typeface="Cambria" panose="02040503050406030204" pitchFamily="18" charset="0"/>
                        </a:rPr>
                        <a:t>31.9</a:t>
                      </a:r>
                      <a:endParaRPr lang="en-US" sz="13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smtClean="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smtClean="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smtClean="0">
                          <a:solidFill>
                            <a:srgbClr val="000000"/>
                          </a:solidFill>
                          <a:latin typeface="Cambria" panose="02040503050406030204" pitchFamily="18" charset="0"/>
                        </a:rPr>
                        <a:t>33.9</a:t>
                      </a:r>
                      <a:endParaRPr lang="en-US" sz="13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9" name="Text Box 104"/>
          <p:cNvSpPr txBox="1">
            <a:spLocks noChangeArrowheads="1"/>
          </p:cNvSpPr>
          <p:nvPr/>
        </p:nvSpPr>
        <p:spPr bwMode="auto">
          <a:xfrm>
            <a:off x="5105400" y="3725386"/>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27" name="Text Box 104"/>
          <p:cNvSpPr txBox="1">
            <a:spLocks noChangeArrowheads="1"/>
          </p:cNvSpPr>
          <p:nvPr/>
        </p:nvSpPr>
        <p:spPr bwMode="auto">
          <a:xfrm>
            <a:off x="6419295" y="4166281"/>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8" name="Text Box 104"/>
          <p:cNvSpPr txBox="1">
            <a:spLocks noChangeArrowheads="1"/>
          </p:cNvSpPr>
          <p:nvPr/>
        </p:nvSpPr>
        <p:spPr bwMode="auto">
          <a:xfrm>
            <a:off x="7105095" y="4179844"/>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9" name="Text Box 104"/>
          <p:cNvSpPr txBox="1">
            <a:spLocks noChangeArrowheads="1"/>
          </p:cNvSpPr>
          <p:nvPr/>
        </p:nvSpPr>
        <p:spPr bwMode="auto">
          <a:xfrm>
            <a:off x="7791635" y="4166281"/>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30" name="Text Box 104"/>
          <p:cNvSpPr txBox="1">
            <a:spLocks noChangeArrowheads="1"/>
          </p:cNvSpPr>
          <p:nvPr/>
        </p:nvSpPr>
        <p:spPr bwMode="auto">
          <a:xfrm>
            <a:off x="6419295" y="3700813"/>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1" name="Text Box 104"/>
          <p:cNvSpPr txBox="1">
            <a:spLocks noChangeArrowheads="1"/>
          </p:cNvSpPr>
          <p:nvPr/>
        </p:nvSpPr>
        <p:spPr bwMode="auto">
          <a:xfrm>
            <a:off x="7105095" y="3725386"/>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2" name="Text Box 104"/>
          <p:cNvSpPr txBox="1">
            <a:spLocks noChangeArrowheads="1"/>
          </p:cNvSpPr>
          <p:nvPr/>
        </p:nvSpPr>
        <p:spPr bwMode="auto">
          <a:xfrm>
            <a:off x="7770180" y="3700813"/>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3" name="Rectangle 4"/>
          <p:cNvSpPr txBox="1">
            <a:spLocks noChangeArrowheads="1"/>
          </p:cNvSpPr>
          <p:nvPr/>
        </p:nvSpPr>
        <p:spPr>
          <a:xfrm>
            <a:off x="0" y="183357"/>
            <a:ext cx="9144000" cy="1054819"/>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800" dirty="0">
                <a:solidFill>
                  <a:srgbClr val="0000FF"/>
                </a:solidFill>
                <a:latin typeface="Cambria" panose="02040503050406030204" pitchFamily="18" charset="0"/>
                <a:cs typeface="Calibri" pitchFamily="34" charset="0"/>
              </a:rPr>
              <a:t>Performance Comparisons for UTRGV on</a:t>
            </a:r>
            <a:r>
              <a:rPr lang="en-US" sz="2800" b="1" kern="0" dirty="0" smtClean="0">
                <a:solidFill>
                  <a:srgbClr val="0000FF"/>
                </a:solidFill>
                <a:latin typeface="Cambria" panose="02040503050406030204" pitchFamily="18" charset="0"/>
                <a:cs typeface="Calibri" pitchFamily="34" charset="0"/>
              </a:rPr>
              <a:t/>
            </a:r>
            <a:br>
              <a:rPr lang="en-US" sz="2800" b="1" kern="0" dirty="0" smtClean="0">
                <a:solidFill>
                  <a:srgbClr val="0000FF"/>
                </a:solidFill>
                <a:latin typeface="Cambria" panose="02040503050406030204" pitchFamily="18" charset="0"/>
                <a:cs typeface="Calibri" pitchFamily="34" charset="0"/>
              </a:rPr>
            </a:br>
            <a:r>
              <a:rPr lang="en-US" sz="2800" b="1" kern="0" dirty="0" smtClean="0">
                <a:solidFill>
                  <a:srgbClr val="0000FF"/>
                </a:solidFill>
                <a:latin typeface="Cambria" panose="02040503050406030204" pitchFamily="18" charset="0"/>
                <a:cs typeface="Calibri" pitchFamily="34" charset="0"/>
              </a:rPr>
              <a:t>Learning with Peers</a:t>
            </a:r>
            <a:endParaRPr lang="en-US" sz="2800" b="1" u="sng" kern="0" dirty="0" smtClean="0">
              <a:solidFill>
                <a:srgbClr val="0000FF"/>
              </a:solidFill>
              <a:latin typeface="Cambria" panose="02040503050406030204" pitchFamily="18" charset="0"/>
              <a:cs typeface="Calibri" pitchFamily="34" charset="0"/>
            </a:endParaRPr>
          </a:p>
        </p:txBody>
      </p:sp>
    </p:spTree>
    <p:extLst>
      <p:ext uri="{BB962C8B-B14F-4D97-AF65-F5344CB8AC3E}">
        <p14:creationId xmlns:p14="http://schemas.microsoft.com/office/powerpoint/2010/main" val="1922470613"/>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Line 6"/>
          <p:cNvSpPr>
            <a:spLocks noChangeShapeType="1"/>
          </p:cNvSpPr>
          <p:nvPr/>
        </p:nvSpPr>
        <p:spPr bwMode="auto">
          <a:xfrm>
            <a:off x="0" y="1295400"/>
            <a:ext cx="9144000" cy="0"/>
          </a:xfrm>
          <a:prstGeom prst="line">
            <a:avLst/>
          </a:prstGeom>
          <a:noFill/>
          <a:ln w="38100">
            <a:solidFill>
              <a:srgbClr val="FF6600"/>
            </a:solidFill>
            <a:miter lim="800000"/>
            <a:headEnd/>
            <a:tailEnd/>
          </a:ln>
        </p:spPr>
        <p:txBody>
          <a:bodyPr wrap="none"/>
          <a:lstStyle/>
          <a:p>
            <a:endParaRPr lang="en-US" dirty="0"/>
          </a:p>
        </p:txBody>
      </p:sp>
      <p:grpSp>
        <p:nvGrpSpPr>
          <p:cNvPr id="13" name="Group 73"/>
          <p:cNvGrpSpPr>
            <a:grpSpLocks/>
          </p:cNvGrpSpPr>
          <p:nvPr/>
        </p:nvGrpSpPr>
        <p:grpSpPr bwMode="auto">
          <a:xfrm>
            <a:off x="1937551" y="4876800"/>
            <a:ext cx="5486400" cy="1039772"/>
            <a:chOff x="3314700" y="5558605"/>
            <a:chExt cx="5486400" cy="1040068"/>
          </a:xfrm>
        </p:grpSpPr>
        <p:sp>
          <p:nvSpPr>
            <p:cNvPr id="14" name="Text Box 85"/>
            <p:cNvSpPr txBox="1">
              <a:spLocks noChangeArrowheads="1"/>
            </p:cNvSpPr>
            <p:nvPr/>
          </p:nvSpPr>
          <p:spPr bwMode="auto">
            <a:xfrm>
              <a:off x="3314700" y="5558605"/>
              <a:ext cx="5486400" cy="1040068"/>
            </a:xfrm>
            <a:prstGeom prst="rect">
              <a:avLst/>
            </a:prstGeom>
            <a:solidFill>
              <a:srgbClr val="CCFFFF"/>
            </a:solidFill>
            <a:ln w="50800">
              <a:solidFill>
                <a:schemeClr val="tx1"/>
              </a:solidFill>
              <a:miter lim="800000"/>
              <a:headEnd/>
              <a:tailEnd/>
            </a:ln>
          </p:spPr>
          <p:txBody>
            <a:bodyPr tIns="0" bIns="0">
              <a:spAutoFit/>
            </a:bodyPr>
            <a:lstStyle/>
            <a:p>
              <a:pPr algn="ctr">
                <a:spcBef>
                  <a:spcPct val="5000"/>
                </a:spcBef>
                <a:spcAft>
                  <a:spcPct val="5000"/>
                </a:spcAft>
                <a:defRPr/>
              </a:pPr>
              <a:r>
                <a:rPr lang="en-US" sz="1500" b="1" baseline="-25000" dirty="0">
                  <a:latin typeface="Cambria" panose="02040503050406030204" pitchFamily="18" charset="0"/>
                </a:rPr>
                <a:t>The Scale is </a:t>
              </a:r>
              <a:r>
                <a:rPr lang="en-US" sz="1500" b="1" baseline="-25000" dirty="0" smtClean="0">
                  <a:latin typeface="Cambria" panose="02040503050406030204" pitchFamily="18" charset="0"/>
                </a:rPr>
                <a:t>60 points</a:t>
              </a:r>
            </a:p>
            <a:p>
              <a:pPr>
                <a:spcBef>
                  <a:spcPct val="5000"/>
                </a:spcBef>
                <a:spcAft>
                  <a:spcPct val="5000"/>
                </a:spcAft>
                <a:defRPr/>
              </a:pPr>
              <a:endParaRPr lang="en-US" sz="600" b="1" baseline="-25000" dirty="0">
                <a:latin typeface="Cambria" panose="02040503050406030204" pitchFamily="18" charset="0"/>
              </a:endParaRPr>
            </a:p>
            <a:p>
              <a:pPr fontAlgn="ctr">
                <a:spcBef>
                  <a:spcPct val="5000"/>
                </a:spcBef>
                <a:spcAft>
                  <a:spcPct val="5000"/>
                </a:spcAft>
                <a:buSzPct val="75000"/>
                <a:defRPr/>
              </a:pPr>
              <a:r>
                <a:rPr lang="en-US" sz="1500" b="1" baseline="-25000" dirty="0">
                  <a:latin typeface="Cambria" panose="02040503050406030204" pitchFamily="18" charset="0"/>
                </a:rPr>
                <a:t>            indicates the score of </a:t>
              </a:r>
              <a:r>
                <a:rPr lang="en-US" sz="1500" b="1" baseline="-25000" dirty="0" smtClean="0">
                  <a:latin typeface="Cambria" panose="02040503050406030204" pitchFamily="18" charset="0"/>
                </a:rPr>
                <a:t>UTRGV </a:t>
              </a:r>
              <a:r>
                <a:rPr lang="en-US" sz="1500" b="1" baseline="-25000" dirty="0">
                  <a:latin typeface="Cambria" panose="02040503050406030204" pitchFamily="18" charset="0"/>
                </a:rPr>
                <a:t>is </a:t>
              </a:r>
              <a:r>
                <a:rPr lang="en-US" sz="1500" b="1" baseline="-25000" dirty="0" smtClean="0">
                  <a:latin typeface="Cambria" panose="02040503050406030204" pitchFamily="18" charset="0"/>
                </a:rPr>
                <a:t>significantly lower </a:t>
              </a:r>
              <a:r>
                <a:rPr lang="en-US" sz="1500" b="1" baseline="-25000" dirty="0">
                  <a:latin typeface="Cambria" panose="02040503050406030204" pitchFamily="18" charset="0"/>
                </a:rPr>
                <a:t>than this comparison group</a:t>
              </a:r>
            </a:p>
            <a:p>
              <a:pPr fontAlgn="ctr">
                <a:spcBef>
                  <a:spcPct val="5000"/>
                </a:spcBef>
                <a:spcAft>
                  <a:spcPct val="5000"/>
                </a:spcAft>
                <a:buSzPct val="75000"/>
                <a:defRPr/>
              </a:pPr>
              <a:endParaRPr lang="en-US" sz="1000" b="1" baseline="-25000" dirty="0">
                <a:latin typeface="Cambria" panose="02040503050406030204" pitchFamily="18" charset="0"/>
              </a:endParaRPr>
            </a:p>
            <a:p>
              <a:pPr fontAlgn="ctr">
                <a:spcBef>
                  <a:spcPct val="5000"/>
                </a:spcBef>
                <a:spcAft>
                  <a:spcPct val="5000"/>
                </a:spcAft>
                <a:defRPr/>
              </a:pPr>
              <a:r>
                <a:rPr lang="en-US" sz="1500" b="1" baseline="-25000" dirty="0">
                  <a:latin typeface="Cambria" panose="02040503050406030204" pitchFamily="18" charset="0"/>
                </a:rPr>
                <a:t>            indicates the score of </a:t>
              </a:r>
              <a:r>
                <a:rPr lang="en-US" sz="1500" b="1" baseline="-25000" dirty="0" smtClean="0">
                  <a:latin typeface="Cambria" panose="02040503050406030204" pitchFamily="18" charset="0"/>
                </a:rPr>
                <a:t>UTRGV </a:t>
              </a:r>
              <a:r>
                <a:rPr lang="en-US" sz="1500" b="1" baseline="-25000" dirty="0">
                  <a:latin typeface="Cambria" panose="02040503050406030204" pitchFamily="18" charset="0"/>
                </a:rPr>
                <a:t>is </a:t>
              </a:r>
              <a:r>
                <a:rPr lang="en-US" sz="1500" b="1" baseline="-25000" dirty="0" smtClean="0">
                  <a:latin typeface="Cambria" panose="02040503050406030204" pitchFamily="18" charset="0"/>
                </a:rPr>
                <a:t>significantly higher </a:t>
              </a:r>
              <a:r>
                <a:rPr lang="en-US" sz="1500" b="1" baseline="-25000" dirty="0">
                  <a:latin typeface="Cambria" panose="02040503050406030204" pitchFamily="18" charset="0"/>
                </a:rPr>
                <a:t>than this comparison </a:t>
              </a:r>
              <a:r>
                <a:rPr lang="en-US" sz="1500" b="1" baseline="-25000" dirty="0" smtClean="0">
                  <a:latin typeface="Cambria" panose="02040503050406030204" pitchFamily="18" charset="0"/>
                </a:rPr>
                <a:t>group</a:t>
              </a:r>
            </a:p>
            <a:p>
              <a:pPr fontAlgn="ctr">
                <a:spcBef>
                  <a:spcPct val="5000"/>
                </a:spcBef>
                <a:spcAft>
                  <a:spcPct val="5000"/>
                </a:spcAft>
                <a:defRPr/>
              </a:pPr>
              <a:endParaRPr lang="en-US" sz="1000" b="1" baseline="-25000" dirty="0">
                <a:latin typeface="Cambria" panose="02040503050406030204" pitchFamily="18" charset="0"/>
              </a:endParaRPr>
            </a:p>
            <a:p>
              <a:pPr fontAlgn="ctr">
                <a:spcBef>
                  <a:spcPct val="60000"/>
                </a:spcBef>
                <a:buFont typeface="SPSS Marker Set" pitchFamily="2" charset="2"/>
                <a:buNone/>
                <a:defRPr/>
              </a:pPr>
              <a:r>
                <a:rPr lang="en-US" sz="1500" b="1" baseline="30000" dirty="0" smtClean="0">
                  <a:latin typeface="Cambria" panose="02040503050406030204" pitchFamily="18" charset="0"/>
                </a:rPr>
                <a:t>A </a:t>
              </a:r>
              <a:r>
                <a:rPr lang="en-US" sz="1500" baseline="30000" dirty="0" smtClean="0">
                  <a:latin typeface="Cambria" panose="02040503050406030204" pitchFamily="18" charset="0"/>
                </a:rPr>
                <a:t>BLANK</a:t>
              </a:r>
              <a:r>
                <a:rPr lang="en-US" sz="1500" b="1" baseline="30000" dirty="0" smtClean="0">
                  <a:latin typeface="Cambria" panose="02040503050406030204" pitchFamily="18" charset="0"/>
                </a:rPr>
                <a:t> indicates </a:t>
              </a:r>
              <a:r>
                <a:rPr lang="en-US" sz="1500" b="1" baseline="30000" dirty="0">
                  <a:latin typeface="Cambria" panose="02040503050406030204" pitchFamily="18" charset="0"/>
                </a:rPr>
                <a:t>no statistically significant difference</a:t>
              </a:r>
            </a:p>
          </p:txBody>
        </p:sp>
        <p:sp>
          <p:nvSpPr>
            <p:cNvPr id="15" name="Text Box 104"/>
            <p:cNvSpPr txBox="1">
              <a:spLocks noChangeArrowheads="1"/>
            </p:cNvSpPr>
            <p:nvPr/>
          </p:nvSpPr>
          <p:spPr bwMode="auto">
            <a:xfrm>
              <a:off x="3390900" y="5763414"/>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16" name="Text Box 104"/>
            <p:cNvSpPr txBox="1">
              <a:spLocks noChangeArrowheads="1"/>
            </p:cNvSpPr>
            <p:nvPr/>
          </p:nvSpPr>
          <p:spPr bwMode="auto">
            <a:xfrm>
              <a:off x="3390900" y="6001712"/>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grpSp>
      <p:graphicFrame>
        <p:nvGraphicFramePr>
          <p:cNvPr id="22" name="Group 2"/>
          <p:cNvGraphicFramePr>
            <a:graphicFrameLocks noGrp="1"/>
          </p:cNvGraphicFramePr>
          <p:nvPr>
            <p:ph idx="1"/>
            <p:extLst>
              <p:ext uri="{D42A27DB-BD31-4B8C-83A1-F6EECF244321}">
                <p14:modId xmlns:p14="http://schemas.microsoft.com/office/powerpoint/2010/main" val="3806790058"/>
              </p:ext>
            </p:extLst>
          </p:nvPr>
        </p:nvGraphicFramePr>
        <p:xfrm>
          <a:off x="1295400" y="1995550"/>
          <a:ext cx="7010396" cy="2547717"/>
        </p:xfrm>
        <a:graphic>
          <a:graphicData uri="http://schemas.openxmlformats.org/drawingml/2006/table">
            <a:tbl>
              <a:tblPr/>
              <a:tblGrid>
                <a:gridCol w="1524000">
                  <a:extLst>
                    <a:ext uri="{9D8B030D-6E8A-4147-A177-3AD203B41FA5}">
                      <a16:colId xmlns:a16="http://schemas.microsoft.com/office/drawing/2014/main" val="20000"/>
                    </a:ext>
                  </a:extLst>
                </a:gridCol>
                <a:gridCol w="781776">
                  <a:extLst>
                    <a:ext uri="{9D8B030D-6E8A-4147-A177-3AD203B41FA5}">
                      <a16:colId xmlns:a16="http://schemas.microsoft.com/office/drawing/2014/main" val="20001"/>
                    </a:ext>
                  </a:extLst>
                </a:gridCol>
                <a:gridCol w="668015">
                  <a:extLst>
                    <a:ext uri="{9D8B030D-6E8A-4147-A177-3AD203B41FA5}">
                      <a16:colId xmlns:a16="http://schemas.microsoft.com/office/drawing/2014/main" val="20002"/>
                    </a:ext>
                  </a:extLst>
                </a:gridCol>
                <a:gridCol w="681525">
                  <a:extLst>
                    <a:ext uri="{9D8B030D-6E8A-4147-A177-3AD203B41FA5}">
                      <a16:colId xmlns:a16="http://schemas.microsoft.com/office/drawing/2014/main" val="20003"/>
                    </a:ext>
                  </a:extLst>
                </a:gridCol>
                <a:gridCol w="681525">
                  <a:extLst>
                    <a:ext uri="{9D8B030D-6E8A-4147-A177-3AD203B41FA5}">
                      <a16:colId xmlns:a16="http://schemas.microsoft.com/office/drawing/2014/main" val="20004"/>
                    </a:ext>
                  </a:extLst>
                </a:gridCol>
                <a:gridCol w="669516">
                  <a:extLst>
                    <a:ext uri="{9D8B030D-6E8A-4147-A177-3AD203B41FA5}">
                      <a16:colId xmlns:a16="http://schemas.microsoft.com/office/drawing/2014/main" val="20005"/>
                    </a:ext>
                  </a:extLst>
                </a:gridCol>
                <a:gridCol w="668013">
                  <a:extLst>
                    <a:ext uri="{9D8B030D-6E8A-4147-A177-3AD203B41FA5}">
                      <a16:colId xmlns:a16="http://schemas.microsoft.com/office/drawing/2014/main" val="20006"/>
                    </a:ext>
                  </a:extLst>
                </a:gridCol>
                <a:gridCol w="668013">
                  <a:extLst>
                    <a:ext uri="{9D8B030D-6E8A-4147-A177-3AD203B41FA5}">
                      <a16:colId xmlns:a16="http://schemas.microsoft.com/office/drawing/2014/main" val="20007"/>
                    </a:ext>
                  </a:extLst>
                </a:gridCol>
                <a:gridCol w="668013">
                  <a:extLst>
                    <a:ext uri="{9D8B030D-6E8A-4147-A177-3AD203B41FA5}">
                      <a16:colId xmlns:a16="http://schemas.microsoft.com/office/drawing/2014/main" val="20008"/>
                    </a:ext>
                  </a:extLst>
                </a:gridCol>
              </a:tblGrid>
              <a:tr h="518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Cambria" panose="02040503050406030204" pitchFamily="18" charset="0"/>
                      </a:endParaRPr>
                    </a:p>
                  </a:txBody>
                  <a:tcPr marT="45727" marB="45727"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solidFill>
                            <a:schemeClr val="tx1"/>
                          </a:solidFill>
                          <a:effectLst/>
                          <a:latin typeface="Cambria" panose="02040503050406030204" pitchFamily="18" charset="0"/>
                          <a:cs typeface="Arial" charset="0"/>
                        </a:rPr>
                        <a:t>First-Year Students</a:t>
                      </a:r>
                      <a:endParaRPr kumimoji="0" lang="en-US" sz="1900" b="0"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solidFill>
                            <a:schemeClr val="tx1"/>
                          </a:solidFill>
                          <a:effectLst/>
                          <a:latin typeface="Cambria" panose="02040503050406030204" pitchFamily="18" charset="0"/>
                          <a:cs typeface="Arial" charset="0"/>
                        </a:rPr>
                        <a:t>Seniors</a:t>
                      </a:r>
                      <a:endParaRPr kumimoji="0" lang="en-US" sz="1900" b="0"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184">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ambria" panose="02040503050406030204" pitchFamily="18" charset="0"/>
                          <a:cs typeface="Arial" charset="0"/>
                        </a:rPr>
                        <a:t>Experiences with Faculty</a:t>
                      </a:r>
                      <a:endParaRPr kumimoji="0" lang="en-US" sz="1800" b="0"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chemeClr val="tx1"/>
                          </a:solidFill>
                          <a:effectLst/>
                          <a:latin typeface="Cambria" panose="02040503050406030204" pitchFamily="18" charset="0"/>
                        </a:rPr>
                        <a:t>Compared with…</a:t>
                      </a: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smtClean="0">
                          <a:ln>
                            <a:noFill/>
                          </a:ln>
                          <a:solidFill>
                            <a:schemeClr val="tx1"/>
                          </a:solidFill>
                          <a:effectLst/>
                          <a:latin typeface="Cambria" panose="02040503050406030204" pitchFamily="18" charset="0"/>
                        </a:rPr>
                        <a:t>Compared with …</a:t>
                      </a:r>
                      <a:endParaRPr kumimoji="0" lang="en-US" sz="1700" b="1" i="0" u="none" strike="noStrike" cap="none" normalizeH="0" baseline="0" dirty="0" smtClean="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12817">
                <a:tc vMerge="1">
                  <a:txBody>
                    <a:bodyPr/>
                    <a:lstStyle/>
                    <a:p>
                      <a:endParaRPr lang="en-US"/>
                    </a:p>
                  </a:txBody>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cs typeface="Arial" charset="0"/>
                        </a:rPr>
                        <a:t>Carnegie Class</a:t>
                      </a:r>
                      <a:endParaRPr kumimoji="0" lang="en-US" sz="105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cs typeface="Arial" charset="0"/>
                        </a:rPr>
                        <a:t>Carnegie Class</a:t>
                      </a:r>
                      <a:endParaRPr kumimoji="0" lang="en-US" sz="1050" b="0" i="0" u="none" strike="noStrike" cap="none" normalizeH="0" baseline="0" dirty="0" smtClean="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4298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Cambria" panose="02040503050406030204" pitchFamily="18" charset="0"/>
                        </a:rPr>
                        <a:t>Student-Faculty Interaction</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smtClean="0">
                          <a:solidFill>
                            <a:srgbClr val="000000"/>
                          </a:solidFill>
                          <a:latin typeface="Cambria" panose="02040503050406030204" pitchFamily="18" charset="0"/>
                        </a:rPr>
                        <a:t>21.0</a:t>
                      </a:r>
                      <a:endParaRPr lang="en-US" sz="13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smtClean="0">
                          <a:solidFill>
                            <a:srgbClr val="000000"/>
                          </a:solidFill>
                          <a:latin typeface="Cambria" panose="02040503050406030204" pitchFamily="18" charset="0"/>
                        </a:rPr>
                        <a:t>23.7</a:t>
                      </a:r>
                      <a:endParaRPr lang="en-US" sz="13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2400" b="1" i="0" u="none" strike="noStrike" dirty="0">
                          <a:solidFill>
                            <a:srgbClr val="000000"/>
                          </a:solidFill>
                          <a:latin typeface="Cambria" panose="02040503050406030204" pitchFamily="18" charset="0"/>
                        </a:rPr>
                        <a:t> </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348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chemeClr val="tx1"/>
                          </a:solidFill>
                          <a:effectLst/>
                          <a:latin typeface="Cambria" panose="02040503050406030204" pitchFamily="18" charset="0"/>
                        </a:rPr>
                        <a:t>Effective Teaching Practices</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smtClean="0">
                          <a:solidFill>
                            <a:srgbClr val="000000"/>
                          </a:solidFill>
                          <a:latin typeface="Cambria" panose="02040503050406030204" pitchFamily="18" charset="0"/>
                        </a:rPr>
                        <a:t>40.7</a:t>
                      </a:r>
                      <a:endParaRPr lang="en-US" sz="13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smtClean="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smtClean="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smtClean="0">
                          <a:solidFill>
                            <a:srgbClr val="000000"/>
                          </a:solidFill>
                          <a:latin typeface="Cambria" panose="02040503050406030204" pitchFamily="18" charset="0"/>
                        </a:rPr>
                        <a:t>40.9</a:t>
                      </a:r>
                      <a:endParaRPr lang="en-US" sz="13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3" name="Text Box 104"/>
          <p:cNvSpPr txBox="1">
            <a:spLocks noChangeArrowheads="1"/>
          </p:cNvSpPr>
          <p:nvPr/>
        </p:nvSpPr>
        <p:spPr bwMode="auto">
          <a:xfrm>
            <a:off x="3810000" y="41148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26" name="Text Box 104"/>
          <p:cNvSpPr txBox="1">
            <a:spLocks noChangeArrowheads="1"/>
          </p:cNvSpPr>
          <p:nvPr/>
        </p:nvSpPr>
        <p:spPr bwMode="auto">
          <a:xfrm>
            <a:off x="4419600" y="41148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3" name="Text Box 104"/>
          <p:cNvSpPr txBox="1">
            <a:spLocks noChangeArrowheads="1"/>
          </p:cNvSpPr>
          <p:nvPr/>
        </p:nvSpPr>
        <p:spPr bwMode="auto">
          <a:xfrm>
            <a:off x="5105400" y="41148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4" name="Text Box 104"/>
          <p:cNvSpPr txBox="1">
            <a:spLocks noChangeArrowheads="1"/>
          </p:cNvSpPr>
          <p:nvPr/>
        </p:nvSpPr>
        <p:spPr bwMode="auto">
          <a:xfrm>
            <a:off x="3810000" y="3674275"/>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5" name="Text Box 104"/>
          <p:cNvSpPr txBox="1">
            <a:spLocks noChangeArrowheads="1"/>
          </p:cNvSpPr>
          <p:nvPr/>
        </p:nvSpPr>
        <p:spPr bwMode="auto">
          <a:xfrm>
            <a:off x="4419600" y="3665397"/>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6" name="Text Box 104"/>
          <p:cNvSpPr txBox="1">
            <a:spLocks noChangeArrowheads="1"/>
          </p:cNvSpPr>
          <p:nvPr/>
        </p:nvSpPr>
        <p:spPr bwMode="auto">
          <a:xfrm>
            <a:off x="6502153" y="3674275"/>
            <a:ext cx="254493" cy="27880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7" name="Text Box 104"/>
          <p:cNvSpPr txBox="1">
            <a:spLocks noChangeArrowheads="1"/>
          </p:cNvSpPr>
          <p:nvPr/>
        </p:nvSpPr>
        <p:spPr bwMode="auto">
          <a:xfrm>
            <a:off x="6502153" y="41148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8" name="Text Box 104"/>
          <p:cNvSpPr txBox="1">
            <a:spLocks noChangeArrowheads="1"/>
          </p:cNvSpPr>
          <p:nvPr/>
        </p:nvSpPr>
        <p:spPr bwMode="auto">
          <a:xfrm>
            <a:off x="7121370" y="3665397"/>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9" name="Rectangle 4"/>
          <p:cNvSpPr>
            <a:spLocks noGrp="1" noChangeArrowheads="1"/>
          </p:cNvSpPr>
          <p:nvPr>
            <p:ph type="title"/>
          </p:nvPr>
        </p:nvSpPr>
        <p:spPr>
          <a:xfrm>
            <a:off x="0" y="183357"/>
            <a:ext cx="9144000" cy="1054819"/>
          </a:xfrm>
          <a:prstGeom prst="rect">
            <a:avLst/>
          </a:prstGeom>
        </p:spPr>
        <p:txBody>
          <a:bodyPr/>
          <a:lstStyle/>
          <a:p>
            <a:pPr algn="ctr" eaLnBrk="1" hangingPunct="1"/>
            <a:r>
              <a:rPr lang="en-US" sz="2800" b="1" dirty="0">
                <a:solidFill>
                  <a:srgbClr val="0000FF"/>
                </a:solidFill>
                <a:latin typeface="Cambria" panose="02040503050406030204" pitchFamily="18" charset="0"/>
                <a:cs typeface="Calibri" pitchFamily="34" charset="0"/>
              </a:rPr>
              <a:t>Performance Comparisons for UTRGV on</a:t>
            </a:r>
            <a:r>
              <a:rPr lang="en-US" sz="2800" b="1" dirty="0" smtClean="0">
                <a:solidFill>
                  <a:srgbClr val="0000FF"/>
                </a:solidFill>
                <a:latin typeface="Cambria" panose="02040503050406030204" pitchFamily="18" charset="0"/>
                <a:cs typeface="Calibri" pitchFamily="34" charset="0"/>
              </a:rPr>
              <a:t/>
            </a:r>
            <a:br>
              <a:rPr lang="en-US" sz="2800" b="1" dirty="0" smtClean="0">
                <a:solidFill>
                  <a:srgbClr val="0000FF"/>
                </a:solidFill>
                <a:latin typeface="Cambria" panose="02040503050406030204" pitchFamily="18" charset="0"/>
                <a:cs typeface="Calibri" pitchFamily="34" charset="0"/>
              </a:rPr>
            </a:br>
            <a:r>
              <a:rPr lang="en-US" sz="2800" b="1" dirty="0" smtClean="0">
                <a:solidFill>
                  <a:srgbClr val="0000FF"/>
                </a:solidFill>
                <a:latin typeface="Cambria" panose="02040503050406030204" pitchFamily="18" charset="0"/>
                <a:cs typeface="Calibri" pitchFamily="34" charset="0"/>
              </a:rPr>
              <a:t>Experiences with Faculty</a:t>
            </a:r>
            <a:endParaRPr lang="en-US" sz="2800" b="1" u="sng" dirty="0" smtClean="0">
              <a:solidFill>
                <a:srgbClr val="0000FF"/>
              </a:solidFill>
              <a:latin typeface="Cambria" panose="02040503050406030204" pitchFamily="18" charset="0"/>
              <a:cs typeface="Calibri" pitchFamily="34" charset="0"/>
            </a:endParaRPr>
          </a:p>
        </p:txBody>
      </p:sp>
    </p:spTree>
    <p:extLst>
      <p:ext uri="{BB962C8B-B14F-4D97-AF65-F5344CB8AC3E}">
        <p14:creationId xmlns:p14="http://schemas.microsoft.com/office/powerpoint/2010/main" val="3786735182"/>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Blends">
  <a:themeElements>
    <a:clrScheme name="Blends 7">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0000FF"/>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1" i="0" u="none" strike="noStrike" cap="none" normalizeH="0" baseline="0" smtClean="0">
            <a:ln>
              <a:noFill/>
            </a:ln>
            <a:solidFill>
              <a:srgbClr val="006600"/>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1" i="0" u="none" strike="noStrike" cap="none" normalizeH="0" baseline="0" smtClean="0">
            <a:ln>
              <a:noFill/>
            </a:ln>
            <a:solidFill>
              <a:srgbClr val="006600"/>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0000FF"/>
        </a:hlink>
        <a:folHlink>
          <a:srgbClr val="3333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36424</TotalTime>
  <Words>1807</Words>
  <Application>Microsoft Office PowerPoint</Application>
  <PresentationFormat>On-screen Show (4:3)</PresentationFormat>
  <Paragraphs>353</Paragraphs>
  <Slides>18</Slides>
  <Notes>18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Arabic Typesetting</vt:lpstr>
      <vt:lpstr>Arial</vt:lpstr>
      <vt:lpstr>Calibri</vt:lpstr>
      <vt:lpstr>Cambria</vt:lpstr>
      <vt:lpstr>SPSS Marker Set</vt:lpstr>
      <vt:lpstr>Tahoma</vt:lpstr>
      <vt:lpstr>Times New Roman</vt:lpstr>
      <vt:lpstr>Wingdings</vt:lpstr>
      <vt:lpstr>Blends</vt:lpstr>
      <vt:lpstr>PowerPoint Presentation</vt:lpstr>
      <vt:lpstr>PowerPoint Presentation</vt:lpstr>
      <vt:lpstr>What is NSSE?</vt:lpstr>
      <vt:lpstr>Response Rate</vt:lpstr>
      <vt:lpstr>Four NSSE Themes for Student Engagement</vt:lpstr>
      <vt:lpstr>Engagement Indicators in NSSE Themes</vt:lpstr>
      <vt:lpstr>Performance Comparisons for UTRGV on  Academic Challenge</vt:lpstr>
      <vt:lpstr>PowerPoint Presentation</vt:lpstr>
      <vt:lpstr>Performance Comparisons for UTRGV on Experiences with Faculty</vt:lpstr>
      <vt:lpstr>Performance Comparisons for UTRGV on Campus Environment</vt:lpstr>
      <vt:lpstr>Satisfaction with UTRGV</vt:lpstr>
      <vt:lpstr>PowerPoint Presentation</vt:lpstr>
      <vt:lpstr>PowerPoint Presentation</vt:lpstr>
      <vt:lpstr>PowerPoint Presentation</vt:lpstr>
      <vt:lpstr>PowerPoint Presentation</vt:lpstr>
      <vt:lpstr>PowerPoint Presentation</vt:lpstr>
      <vt:lpstr>PowerPoint Presentation</vt:lpstr>
      <vt:lpstr>For detailed frequency tables and more information on NSSE Results</vt:lpstr>
    </vt:vector>
  </TitlesOfParts>
  <Company>The University of Texas-Pan American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UTPA-2011</dc:subject>
  <dc:creator>S.J. Sethi</dc:creator>
  <cp:keywords>UTPA, University of Texas-Pan American</cp:keywords>
  <dc:description>This presentation was prepared in Fall 2011 by S.J. Sethi.</dc:description>
  <cp:lastModifiedBy>SJ  Sethi</cp:lastModifiedBy>
  <cp:revision>1443</cp:revision>
  <cp:lastPrinted>2017-01-19T15:21:08Z</cp:lastPrinted>
  <dcterms:created xsi:type="dcterms:W3CDTF">1601-01-01T00:00:00Z</dcterms:created>
  <dcterms:modified xsi:type="dcterms:W3CDTF">2017-01-19T16:39:39Z</dcterms:modified>
  <cp:category>Presentation</cp:category>
  <cp:contentStatus>active</cp:contentStatus>
</cp:coreProperties>
</file>